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92" r:id="rId1"/>
  </p:sldMasterIdLst>
  <p:notesMasterIdLst>
    <p:notesMasterId r:id="rId13"/>
  </p:notesMasterIdLst>
  <p:sldIdLst>
    <p:sldId id="271" r:id="rId2"/>
    <p:sldId id="300" r:id="rId3"/>
    <p:sldId id="301" r:id="rId4"/>
    <p:sldId id="302" r:id="rId5"/>
    <p:sldId id="280" r:id="rId6"/>
    <p:sldId id="293" r:id="rId7"/>
    <p:sldId id="294" r:id="rId8"/>
    <p:sldId id="295" r:id="rId9"/>
    <p:sldId id="296" r:id="rId10"/>
    <p:sldId id="297" r:id="rId11"/>
    <p:sldId id="299" r:id="rId12"/>
  </p:sldIdLst>
  <p:sldSz cx="18288000" cy="10287000"/>
  <p:notesSz cx="18288000" cy="10287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660"/>
  </p:normalViewPr>
  <p:slideViewPr>
    <p:cSldViewPr>
      <p:cViewPr varScale="1">
        <p:scale>
          <a:sx n="60" d="100"/>
          <a:sy n="60" d="100"/>
        </p:scale>
        <p:origin x="86" y="10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ru.ruwiki.ru/wiki/1916" TargetMode="External"/><Relationship Id="rId2" Type="http://schemas.openxmlformats.org/officeDocument/2006/relationships/hyperlink" Target="https://ru.ruwiki.ru/wiki/1900" TargetMode="External"/><Relationship Id="rId1" Type="http://schemas.openxmlformats.org/officeDocument/2006/relationships/hyperlink" Target="https://ru.wikipedia.org/wiki/%D0%A0%D0%B8%D1%82%D1%82%D0%B5%D1%80,_%D0%9A%D0%B0%D1%80%D0%BB_(%D0%B3%D0%B5%D0%BE%D0%B3%D1%80%D0%B0%D1%84)"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hyperlink" Target="https://ru.wikipedia.org/wiki/%D0%A0%D0%B8%D1%82%D1%82%D0%B5%D1%80,_%D0%9A%D0%B0%D1%80%D0%BB_(%D0%B3%D0%B5%D0%BE%D0%B3%D1%80%D0%B0%D1%84)" TargetMode="External"/><Relationship Id="rId6" Type="http://schemas.openxmlformats.org/officeDocument/2006/relationships/image" Target="../media/image8.png"/><Relationship Id="rId5" Type="http://schemas.openxmlformats.org/officeDocument/2006/relationships/hyperlink" Target="https://ru.ruwiki.ru/wiki/1916" TargetMode="External"/><Relationship Id="rId4" Type="http://schemas.openxmlformats.org/officeDocument/2006/relationships/hyperlink" Target="https://ru.ruwiki.ru/wiki/1900"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47A534-E908-4788-BF30-2C181682C1C7}" type="doc">
      <dgm:prSet loTypeId="urn:microsoft.com/office/officeart/2005/8/layout/vList3" loCatId="picture" qsTypeId="urn:microsoft.com/office/officeart/2005/8/quickstyle/simple1" qsCatId="simple" csTypeId="urn:microsoft.com/office/officeart/2005/8/colors/accent1_1" csCatId="accent1" phldr="1"/>
      <dgm:spPr/>
    </dgm:pt>
    <dgm:pt modelId="{FA4EEC52-C360-4DD9-AED5-C10247DFC496}">
      <dgm:prSet phldrT="[Текст]" custT="1"/>
      <dgm:spPr/>
      <dgm:t>
        <a:bodyPr/>
        <a:lstStyle/>
        <a:p>
          <a:pPr algn="just"/>
          <a:r>
            <a:rPr lang="ru-RU" sz="2400" b="1" i="0" dirty="0">
              <a:solidFill>
                <a:srgbClr val="FF0000"/>
              </a:solidFill>
              <a:latin typeface="Times New Roman" panose="02020603050405020304" pitchFamily="18" charset="0"/>
              <a:cs typeface="Times New Roman" panose="02020603050405020304" pitchFamily="18" charset="0"/>
            </a:rPr>
            <a:t>Фридрих </a:t>
          </a:r>
          <a:r>
            <a:rPr lang="ru-RU" sz="2400" b="1" i="0" dirty="0" err="1">
              <a:solidFill>
                <a:srgbClr val="FF0000"/>
              </a:solidFill>
              <a:latin typeface="Times New Roman" panose="02020603050405020304" pitchFamily="18" charset="0"/>
              <a:cs typeface="Times New Roman" panose="02020603050405020304" pitchFamily="18" charset="0"/>
            </a:rPr>
            <a:t>Ратцель</a:t>
          </a:r>
          <a:r>
            <a:rPr lang="kk-KZ" sz="2400" b="1" i="0" dirty="0">
              <a:solidFill>
                <a:srgbClr val="FF0000"/>
              </a:solidFill>
              <a:latin typeface="Times New Roman" panose="02020603050405020304" pitchFamily="18" charset="0"/>
              <a:cs typeface="Times New Roman" panose="02020603050405020304" pitchFamily="18" charset="0"/>
            </a:rPr>
            <a:t>: </a:t>
          </a:r>
          <a:r>
            <a:rPr lang="ru-RU" sz="2400" b="0" i="0" dirty="0">
              <a:solidFill>
                <a:srgbClr val="002060"/>
              </a:solidFill>
              <a:latin typeface="Times New Roman" panose="02020603050405020304" pitchFamily="18" charset="0"/>
              <a:cs typeface="Times New Roman" panose="02020603050405020304" pitchFamily="18" charset="0"/>
            </a:rPr>
            <a:t>Неміс ғалымының көзқарастар жүйесінде социологияның негізін салушы француз Огюст Конттың көптеген идеялары көрінеді: «Жер және өмір. Салыстырмалы география», «Этникалық зерттеулер» және «Саяси география» іргелі кітабында. Ратцел сонымен қатар </a:t>
          </a:r>
          <a:r>
            <a:rPr lang="ru-RU" sz="2400" b="0" i="0" dirty="0">
              <a:solidFill>
                <a:srgbClr val="002060"/>
              </a:solidFill>
              <a:latin typeface="Times New Roman" panose="02020603050405020304" pitchFamily="18" charset="0"/>
              <a:cs typeface="Times New Roman" panose="02020603050405020304" pitchFamily="18" charset="0"/>
              <a:hlinkClick xmlns:r="http://schemas.openxmlformats.org/officeDocument/2006/relationships" r:id="rId1" tooltip="Риттер, Карл (географ)">
                <a:extLst>
                  <a:ext uri="{A12FA001-AC4F-418D-AE19-62706E023703}">
                    <ahyp:hlinkClr xmlns:ahyp="http://schemas.microsoft.com/office/drawing/2018/hyperlinkcolor" val="tx"/>
                  </a:ext>
                </a:extLst>
              </a:hlinkClick>
            </a:rPr>
            <a:t>Карл Риттер</a:t>
          </a:r>
          <a:r>
            <a:rPr lang="ru-RU" sz="2400" b="0" i="0" dirty="0">
              <a:solidFill>
                <a:srgbClr val="002060"/>
              </a:solidFill>
              <a:latin typeface="Times New Roman" panose="02020603050405020304" pitchFamily="18" charset="0"/>
              <a:cs typeface="Times New Roman" panose="02020603050405020304" pitchFamily="18" charset="0"/>
            </a:rPr>
            <a:t> ғылыми айналымға енгізген «Лебенсраум» («өмір кеңістігі») терминін белсенді түрде қолданды және Риттердің мемлекеттің органикалық моделі туралы тұжырымдамасын жасады. </a:t>
          </a:r>
          <a:endParaRPr lang="ru-RU" sz="2400" dirty="0">
            <a:solidFill>
              <a:srgbClr val="002060"/>
            </a:solidFill>
            <a:latin typeface="Times New Roman" panose="02020603050405020304" pitchFamily="18" charset="0"/>
            <a:cs typeface="Times New Roman" panose="02020603050405020304" pitchFamily="18" charset="0"/>
          </a:endParaRPr>
        </a:p>
      </dgm:t>
    </dgm:pt>
    <dgm:pt modelId="{F8BE6125-919A-4BA2-B3C9-E11DACFA3641}" type="parTrans" cxnId="{29AA06C1-12C1-46E5-A671-F1E26181008F}">
      <dgm:prSet/>
      <dgm:spPr/>
      <dgm:t>
        <a:bodyPr/>
        <a:lstStyle/>
        <a:p>
          <a:endParaRPr lang="ru-RU"/>
        </a:p>
      </dgm:t>
    </dgm:pt>
    <dgm:pt modelId="{B4955A47-2851-4C2A-AE99-3FFAA87BE830}" type="sibTrans" cxnId="{29AA06C1-12C1-46E5-A671-F1E26181008F}">
      <dgm:prSet/>
      <dgm:spPr/>
      <dgm:t>
        <a:bodyPr/>
        <a:lstStyle/>
        <a:p>
          <a:endParaRPr lang="ru-RU"/>
        </a:p>
      </dgm:t>
    </dgm:pt>
    <dgm:pt modelId="{D03E9429-BBCE-4266-9688-6E2BD693D41B}">
      <dgm:prSet phldrT="[Текст]" custT="1"/>
      <dgm:spPr/>
      <dgm:t>
        <a:bodyPr/>
        <a:lstStyle/>
        <a:p>
          <a:pPr algn="just"/>
          <a:r>
            <a:rPr lang="ru-RU" sz="2400" b="1" dirty="0">
              <a:solidFill>
                <a:srgbClr val="FF0000"/>
              </a:solidFill>
              <a:latin typeface="Times New Roman" panose="02020603050405020304" pitchFamily="18" charset="0"/>
              <a:cs typeface="Times New Roman" panose="02020603050405020304" pitchFamily="18" charset="0"/>
            </a:rPr>
            <a:t>Халфорд Маккиндер: </a:t>
          </a:r>
          <a:r>
            <a:rPr lang="ru-RU" sz="2400" b="0" i="0" dirty="0">
              <a:solidFill>
                <a:srgbClr val="002060"/>
              </a:solidFill>
              <a:latin typeface="Times New Roman" panose="02020603050405020304" pitchFamily="18" charset="0"/>
              <a:cs typeface="Times New Roman" panose="02020603050405020304" pitchFamily="18" charset="0"/>
            </a:rPr>
            <a:t>Ағылшын географы және саяси теоретик Халфорд Маккиндер </a:t>
          </a:r>
          <a:r>
            <a:rPr lang="ru-RU" sz="2400" b="0" i="0" dirty="0" err="1">
              <a:solidFill>
                <a:srgbClr val="002060"/>
              </a:solidFill>
              <a:latin typeface="Times New Roman" panose="02020603050405020304" pitchFamily="18" charset="0"/>
              <a:cs typeface="Times New Roman" panose="02020603050405020304" pitchFamily="18" charset="0"/>
            </a:rPr>
            <a:t>геосаясаттың</a:t>
          </a:r>
          <a:r>
            <a:rPr lang="ru-RU" sz="2400" b="0" i="0" dirty="0">
              <a:solidFill>
                <a:srgbClr val="002060"/>
              </a:solidFill>
              <a:latin typeface="Times New Roman" panose="02020603050405020304" pitchFamily="18" charset="0"/>
              <a:cs typeface="Times New Roman" panose="02020603050405020304" pitchFamily="18" charset="0"/>
            </a:rPr>
            <a:t> негізін салушы болып саналады. Өзінің «Тарихтың географиялық осі» атты еңбегінде ол 20 ғасырдағы жаһандық саясатты түсінудің іргетастары болған </a:t>
          </a:r>
          <a:r>
            <a:rPr lang="en-US" sz="2400" b="0" i="0" dirty="0">
              <a:solidFill>
                <a:srgbClr val="002060"/>
              </a:solidFill>
              <a:latin typeface="Times New Roman" panose="02020603050405020304" pitchFamily="18" charset="0"/>
              <a:cs typeface="Times New Roman" panose="02020603050405020304" pitchFamily="18" charset="0"/>
            </a:rPr>
            <a:t>Heartland </a:t>
          </a:r>
          <a:r>
            <a:rPr lang="ru-RU" sz="2400" b="0" i="0" dirty="0">
              <a:solidFill>
                <a:srgbClr val="002060"/>
              </a:solidFill>
              <a:latin typeface="Times New Roman" panose="02020603050405020304" pitchFamily="18" charset="0"/>
              <a:cs typeface="Times New Roman" panose="02020603050405020304" pitchFamily="18" charset="0"/>
            </a:rPr>
            <a:t>және </a:t>
          </a:r>
          <a:r>
            <a:rPr lang="en-US" sz="2400" b="0" i="0" dirty="0">
              <a:solidFill>
                <a:srgbClr val="002060"/>
              </a:solidFill>
              <a:latin typeface="Times New Roman" panose="02020603050405020304" pitchFamily="18" charset="0"/>
              <a:cs typeface="Times New Roman" panose="02020603050405020304" pitchFamily="18" charset="0"/>
            </a:rPr>
            <a:t>Pivot </a:t>
          </a:r>
          <a:r>
            <a:rPr lang="ru-RU" sz="2400" b="0" i="0" dirty="0">
              <a:solidFill>
                <a:srgbClr val="002060"/>
              </a:solidFill>
              <a:latin typeface="Times New Roman" panose="02020603050405020304" pitchFamily="18" charset="0"/>
              <a:cs typeface="Times New Roman" panose="02020603050405020304" pitchFamily="18" charset="0"/>
            </a:rPr>
            <a:t>аймақ ұғымдарын енгізді. Маккиндер Жүреклендті (Еуразияның орталық бөлігі) басқаратын адам әлемді басқарады деп дәлелдеді.</a:t>
          </a:r>
          <a:endParaRPr lang="ru-RU" sz="2400" dirty="0">
            <a:solidFill>
              <a:srgbClr val="002060"/>
            </a:solidFill>
            <a:latin typeface="Times New Roman" panose="02020603050405020304" pitchFamily="18" charset="0"/>
            <a:cs typeface="Times New Roman" panose="02020603050405020304" pitchFamily="18" charset="0"/>
          </a:endParaRPr>
        </a:p>
      </dgm:t>
    </dgm:pt>
    <dgm:pt modelId="{6FF573F7-B343-4335-AC67-5252EA019339}" type="parTrans" cxnId="{1430FF74-DF04-4FE7-A0A0-322B0AC7022C}">
      <dgm:prSet/>
      <dgm:spPr/>
      <dgm:t>
        <a:bodyPr/>
        <a:lstStyle/>
        <a:p>
          <a:endParaRPr lang="ru-RU"/>
        </a:p>
      </dgm:t>
    </dgm:pt>
    <dgm:pt modelId="{00D958F3-2669-4DAA-8F05-82F687A6FC69}" type="sibTrans" cxnId="{1430FF74-DF04-4FE7-A0A0-322B0AC7022C}">
      <dgm:prSet/>
      <dgm:spPr/>
      <dgm:t>
        <a:bodyPr/>
        <a:lstStyle/>
        <a:p>
          <a:endParaRPr lang="ru-RU"/>
        </a:p>
      </dgm:t>
    </dgm:pt>
    <dgm:pt modelId="{0F905A38-CA3C-4926-AD5C-06328597D146}">
      <dgm:prSet phldrT="[Текст]" custT="1"/>
      <dgm:spPr/>
      <dgm:t>
        <a:bodyPr/>
        <a:lstStyle/>
        <a:p>
          <a:pPr algn="just"/>
          <a:r>
            <a:rPr lang="ru-RU" sz="2400" b="1" i="0" dirty="0">
              <a:solidFill>
                <a:srgbClr val="FF0000"/>
              </a:solidFill>
              <a:latin typeface="Times New Roman" panose="02020603050405020304" pitchFamily="18" charset="0"/>
              <a:cs typeface="Times New Roman" panose="02020603050405020304" pitchFamily="18" charset="0"/>
            </a:rPr>
            <a:t>Рудольф Кьеллен: </a:t>
          </a:r>
          <a:r>
            <a:rPr lang="ru-RU" sz="2400" b="0" i="0" dirty="0">
              <a:solidFill>
                <a:srgbClr val="002060"/>
              </a:solidFill>
              <a:latin typeface="Times New Roman" panose="02020603050405020304" pitchFamily="18" charset="0"/>
              <a:cs typeface="Times New Roman" panose="02020603050405020304" pitchFamily="18" charset="0"/>
            </a:rPr>
            <a:t>Кьелленнің көзқарастары оның «Швеция географиясына кіріспе» ( </a:t>
          </a:r>
          <a:r>
            <a:rPr lang="ru-RU" sz="2400" b="0" i="0" dirty="0">
              <a:solidFill>
                <a:srgbClr val="002060"/>
              </a:solidFill>
              <a:latin typeface="Times New Roman" panose="02020603050405020304" pitchFamily="18" charset="0"/>
              <a:cs typeface="Times New Roman" panose="02020603050405020304" pitchFamily="18" charset="0"/>
              <a:hlinkClick xmlns:r="http://schemas.openxmlformats.org/officeDocument/2006/relationships" r:id="rId2" tooltip="1900">
                <a:extLst>
                  <a:ext uri="{A12FA001-AC4F-418D-AE19-62706E023703}">
                    <ahyp:hlinkClr xmlns:ahyp="http://schemas.microsoft.com/office/drawing/2018/hyperlinkcolor" val="tx"/>
                  </a:ext>
                </a:extLst>
              </a:hlinkClick>
            </a:rPr>
            <a:t>1900</a:t>
          </a:r>
          <a:r>
            <a:rPr lang="ru-RU" sz="2400" b="0" i="0" dirty="0">
              <a:solidFill>
                <a:srgbClr val="002060"/>
              </a:solidFill>
              <a:latin typeface="Times New Roman" panose="02020603050405020304" pitchFamily="18" charset="0"/>
              <a:cs typeface="Times New Roman" panose="02020603050405020304" pitchFamily="18" charset="0"/>
            </a:rPr>
            <a:t> ) және «Мемлекет өмір сүру формасы ретінде» ( </a:t>
          </a:r>
          <a:r>
            <a:rPr lang="ru-RU" sz="2400" b="0" i="0" dirty="0">
              <a:solidFill>
                <a:srgbClr val="002060"/>
              </a:solidFill>
              <a:latin typeface="Times New Roman" panose="02020603050405020304" pitchFamily="18" charset="0"/>
              <a:cs typeface="Times New Roman" panose="02020603050405020304" pitchFamily="18" charset="0"/>
              <a:hlinkClick xmlns:r="http://schemas.openxmlformats.org/officeDocument/2006/relationships" r:id="rId3" tooltip="1916">
                <a:extLst>
                  <a:ext uri="{A12FA001-AC4F-418D-AE19-62706E023703}">
                    <ahyp:hlinkClr xmlns:ahyp="http://schemas.microsoft.com/office/drawing/2018/hyperlinkcolor" val="tx"/>
                  </a:ext>
                </a:extLst>
              </a:hlinkClick>
            </a:rPr>
            <a:t>1916</a:t>
          </a:r>
          <a:r>
            <a:rPr lang="ru-RU" sz="2400" b="0" i="0" dirty="0">
              <a:solidFill>
                <a:srgbClr val="002060"/>
              </a:solidFill>
              <a:latin typeface="Times New Roman" panose="02020603050405020304" pitchFamily="18" charset="0"/>
              <a:cs typeface="Times New Roman" panose="02020603050405020304" pitchFamily="18" charset="0"/>
            </a:rPr>
            <a:t> ) еңбектерінде берілген, онда </a:t>
          </a:r>
          <a:r>
            <a:rPr lang="ru-RU" sz="2400" b="0" i="0" dirty="0" err="1">
              <a:solidFill>
                <a:srgbClr val="002060"/>
              </a:solidFill>
              <a:latin typeface="Times New Roman" panose="02020603050405020304" pitchFamily="18" charset="0"/>
              <a:cs typeface="Times New Roman" panose="02020603050405020304" pitchFamily="18" charset="0"/>
            </a:rPr>
            <a:t>геосаясат</a:t>
          </a:r>
          <a:r>
            <a:rPr lang="ru-RU" sz="2400" b="0" i="0" dirty="0">
              <a:solidFill>
                <a:srgbClr val="002060"/>
              </a:solidFill>
              <a:latin typeface="Times New Roman" panose="02020603050405020304" pitchFamily="18" charset="0"/>
              <a:cs typeface="Times New Roman" panose="02020603050405020304" pitchFamily="18" charset="0"/>
            </a:rPr>
            <a:t> ұғымы алғаш рет айтылған. Кьелленнің көзқарасы бойынша </a:t>
          </a:r>
          <a:r>
            <a:rPr lang="ru-RU" sz="2400" b="0" i="0" dirty="0" err="1">
              <a:solidFill>
                <a:srgbClr val="002060"/>
              </a:solidFill>
              <a:latin typeface="Times New Roman" panose="02020603050405020304" pitchFamily="18" charset="0"/>
              <a:cs typeface="Times New Roman" panose="02020603050405020304" pitchFamily="18" charset="0"/>
            </a:rPr>
            <a:t>геосаясат</a:t>
          </a:r>
          <a:r>
            <a:rPr lang="ru-RU" sz="2400" b="0" i="0" dirty="0">
              <a:solidFill>
                <a:srgbClr val="002060"/>
              </a:solidFill>
              <a:latin typeface="Times New Roman" panose="02020603050405020304" pitchFamily="18" charset="0"/>
              <a:cs typeface="Times New Roman" panose="02020603050405020304" pitchFamily="18" charset="0"/>
            </a:rPr>
            <a:t> тұрғысынан мемлекеттің жағдайына әсер ететін негізгі үш фактор бар: экспансия, аумақтық тұтастық, қозғалыс еркіндігі. </a:t>
          </a:r>
          <a:endParaRPr lang="ru-RU" sz="2400" dirty="0">
            <a:solidFill>
              <a:srgbClr val="002060"/>
            </a:solidFill>
            <a:latin typeface="Times New Roman" panose="02020603050405020304" pitchFamily="18" charset="0"/>
            <a:cs typeface="Times New Roman" panose="02020603050405020304" pitchFamily="18" charset="0"/>
          </a:endParaRPr>
        </a:p>
      </dgm:t>
    </dgm:pt>
    <dgm:pt modelId="{5D090B02-2136-4637-8132-A7C90BB44CF5}" type="parTrans" cxnId="{30782546-3D7F-4507-AA13-3E3A973D8D57}">
      <dgm:prSet/>
      <dgm:spPr/>
      <dgm:t>
        <a:bodyPr/>
        <a:lstStyle/>
        <a:p>
          <a:endParaRPr lang="ru-RU"/>
        </a:p>
      </dgm:t>
    </dgm:pt>
    <dgm:pt modelId="{C8254BDE-438A-4EB8-80D8-1E4A2200239A}" type="sibTrans" cxnId="{30782546-3D7F-4507-AA13-3E3A973D8D57}">
      <dgm:prSet/>
      <dgm:spPr/>
      <dgm:t>
        <a:bodyPr/>
        <a:lstStyle/>
        <a:p>
          <a:endParaRPr lang="ru-RU"/>
        </a:p>
      </dgm:t>
    </dgm:pt>
    <dgm:pt modelId="{D4596F28-970D-4B20-9E68-04171D44F80A}" type="pres">
      <dgm:prSet presAssocID="{DD47A534-E908-4788-BF30-2C181682C1C7}" presName="linearFlow" presStyleCnt="0">
        <dgm:presLayoutVars>
          <dgm:dir/>
          <dgm:resizeHandles val="exact"/>
        </dgm:presLayoutVars>
      </dgm:prSet>
      <dgm:spPr/>
    </dgm:pt>
    <dgm:pt modelId="{99FD6FEE-6741-4A14-973E-3AAD9F41DD2A}" type="pres">
      <dgm:prSet presAssocID="{FA4EEC52-C360-4DD9-AED5-C10247DFC496}" presName="composite" presStyleCnt="0"/>
      <dgm:spPr/>
    </dgm:pt>
    <dgm:pt modelId="{810B39E5-E00A-418C-9E64-E5FC1DD0323C}" type="pres">
      <dgm:prSet presAssocID="{FA4EEC52-C360-4DD9-AED5-C10247DFC496}" presName="imgShp" presStyleLbl="fgImgPlace1" presStyleIdx="0" presStyleCnt="3"/>
      <dgm:spPr>
        <a:blipFill rotWithShape="1">
          <a:blip xmlns:r="http://schemas.openxmlformats.org/officeDocument/2006/relationships" r:embed="rId4"/>
          <a:srcRect/>
          <a:stretch>
            <a:fillRect t="-1000" b="-1000"/>
          </a:stretch>
        </a:blipFill>
      </dgm:spPr>
    </dgm:pt>
    <dgm:pt modelId="{01292FA0-A8B7-480C-A48E-34E29A0A2F3C}" type="pres">
      <dgm:prSet presAssocID="{FA4EEC52-C360-4DD9-AED5-C10247DFC496}" presName="txShp" presStyleLbl="node1" presStyleIdx="0" presStyleCnt="3" custScaleX="100661" custScaleY="123994" custLinFactNeighborX="723" custLinFactNeighborY="-132">
        <dgm:presLayoutVars>
          <dgm:bulletEnabled val="1"/>
        </dgm:presLayoutVars>
      </dgm:prSet>
      <dgm:spPr/>
    </dgm:pt>
    <dgm:pt modelId="{FA318F71-4293-4645-AC57-B2A148B655DE}" type="pres">
      <dgm:prSet presAssocID="{B4955A47-2851-4C2A-AE99-3FFAA87BE830}" presName="spacing" presStyleCnt="0"/>
      <dgm:spPr/>
    </dgm:pt>
    <dgm:pt modelId="{2C646B21-3925-4762-8588-5741E7372E4A}" type="pres">
      <dgm:prSet presAssocID="{D03E9429-BBCE-4266-9688-6E2BD693D41B}" presName="composite" presStyleCnt="0"/>
      <dgm:spPr/>
    </dgm:pt>
    <dgm:pt modelId="{E16010AD-6DC3-4BFB-9E6F-D309A217037F}" type="pres">
      <dgm:prSet presAssocID="{D03E9429-BBCE-4266-9688-6E2BD693D41B}" presName="imgShp" presStyleLbl="fgImgPlace1" presStyleIdx="1" presStyleCnt="3"/>
      <dgm:spPr>
        <a:blipFill rotWithShape="1">
          <a:blip xmlns:r="http://schemas.openxmlformats.org/officeDocument/2006/relationships" r:embed="rId5"/>
          <a:srcRect/>
          <a:stretch>
            <a:fillRect t="-8000" b="-8000"/>
          </a:stretch>
        </a:blipFill>
      </dgm:spPr>
    </dgm:pt>
    <dgm:pt modelId="{FD01546C-376A-4498-B564-5CECAB52E9F4}" type="pres">
      <dgm:prSet presAssocID="{D03E9429-BBCE-4266-9688-6E2BD693D41B}" presName="txShp" presStyleLbl="node1" presStyleIdx="1" presStyleCnt="3">
        <dgm:presLayoutVars>
          <dgm:bulletEnabled val="1"/>
        </dgm:presLayoutVars>
      </dgm:prSet>
      <dgm:spPr/>
    </dgm:pt>
    <dgm:pt modelId="{88D983D9-5005-4B20-8033-C2C8FACC1845}" type="pres">
      <dgm:prSet presAssocID="{00D958F3-2669-4DAA-8F05-82F687A6FC69}" presName="spacing" presStyleCnt="0"/>
      <dgm:spPr/>
    </dgm:pt>
    <dgm:pt modelId="{4E90004A-8B04-4F07-AFCB-7BD46DC79FAD}" type="pres">
      <dgm:prSet presAssocID="{0F905A38-CA3C-4926-AD5C-06328597D146}" presName="composite" presStyleCnt="0"/>
      <dgm:spPr/>
    </dgm:pt>
    <dgm:pt modelId="{CFD5506F-E8EB-4675-8360-C119D39F0238}" type="pres">
      <dgm:prSet presAssocID="{0F905A38-CA3C-4926-AD5C-06328597D146}" presName="imgShp" presStyleLbl="fgImgPlace1" presStyleIdx="2" presStyleCnt="3"/>
      <dgm:spPr>
        <a:blipFill rotWithShape="1">
          <a:blip xmlns:r="http://schemas.openxmlformats.org/officeDocument/2006/relationships" r:embed="rId6"/>
          <a:srcRect/>
          <a:stretch>
            <a:fillRect l="-4000" r="-4000"/>
          </a:stretch>
        </a:blipFill>
      </dgm:spPr>
    </dgm:pt>
    <dgm:pt modelId="{83415621-5411-4C8E-B893-166C7A748FC4}" type="pres">
      <dgm:prSet presAssocID="{0F905A38-CA3C-4926-AD5C-06328597D146}" presName="txShp" presStyleLbl="node1" presStyleIdx="2" presStyleCnt="3">
        <dgm:presLayoutVars>
          <dgm:bulletEnabled val="1"/>
        </dgm:presLayoutVars>
      </dgm:prSet>
      <dgm:spPr/>
    </dgm:pt>
  </dgm:ptLst>
  <dgm:cxnLst>
    <dgm:cxn modelId="{77F2D15F-7320-4A2F-9DF3-B06FF280C651}" type="presOf" srcId="{0F905A38-CA3C-4926-AD5C-06328597D146}" destId="{83415621-5411-4C8E-B893-166C7A748FC4}" srcOrd="0" destOrd="0" presId="urn:microsoft.com/office/officeart/2005/8/layout/vList3"/>
    <dgm:cxn modelId="{30782546-3D7F-4507-AA13-3E3A973D8D57}" srcId="{DD47A534-E908-4788-BF30-2C181682C1C7}" destId="{0F905A38-CA3C-4926-AD5C-06328597D146}" srcOrd="2" destOrd="0" parTransId="{5D090B02-2136-4637-8132-A7C90BB44CF5}" sibTransId="{C8254BDE-438A-4EB8-80D8-1E4A2200239A}"/>
    <dgm:cxn modelId="{6694BE53-2E76-4CD8-BBDE-2A6F8C584F33}" type="presOf" srcId="{D03E9429-BBCE-4266-9688-6E2BD693D41B}" destId="{FD01546C-376A-4498-B564-5CECAB52E9F4}" srcOrd="0" destOrd="0" presId="urn:microsoft.com/office/officeart/2005/8/layout/vList3"/>
    <dgm:cxn modelId="{1430FF74-DF04-4FE7-A0A0-322B0AC7022C}" srcId="{DD47A534-E908-4788-BF30-2C181682C1C7}" destId="{D03E9429-BBCE-4266-9688-6E2BD693D41B}" srcOrd="1" destOrd="0" parTransId="{6FF573F7-B343-4335-AC67-5252EA019339}" sibTransId="{00D958F3-2669-4DAA-8F05-82F687A6FC69}"/>
    <dgm:cxn modelId="{2D414E59-91D3-4622-B51B-ABD10C56ECEC}" type="presOf" srcId="{DD47A534-E908-4788-BF30-2C181682C1C7}" destId="{D4596F28-970D-4B20-9E68-04171D44F80A}" srcOrd="0" destOrd="0" presId="urn:microsoft.com/office/officeart/2005/8/layout/vList3"/>
    <dgm:cxn modelId="{29AA06C1-12C1-46E5-A671-F1E26181008F}" srcId="{DD47A534-E908-4788-BF30-2C181682C1C7}" destId="{FA4EEC52-C360-4DD9-AED5-C10247DFC496}" srcOrd="0" destOrd="0" parTransId="{F8BE6125-919A-4BA2-B3C9-E11DACFA3641}" sibTransId="{B4955A47-2851-4C2A-AE99-3FFAA87BE830}"/>
    <dgm:cxn modelId="{B3FC3ED5-9047-4DAF-A2CD-7303D9960E74}" type="presOf" srcId="{FA4EEC52-C360-4DD9-AED5-C10247DFC496}" destId="{01292FA0-A8B7-480C-A48E-34E29A0A2F3C}" srcOrd="0" destOrd="0" presId="urn:microsoft.com/office/officeart/2005/8/layout/vList3"/>
    <dgm:cxn modelId="{2AAFC0E0-B32E-4F19-9776-0E91B1F6117D}" type="presParOf" srcId="{D4596F28-970D-4B20-9E68-04171D44F80A}" destId="{99FD6FEE-6741-4A14-973E-3AAD9F41DD2A}" srcOrd="0" destOrd="0" presId="urn:microsoft.com/office/officeart/2005/8/layout/vList3"/>
    <dgm:cxn modelId="{CFE72D6C-D25D-4937-93CC-19E8C62FF48B}" type="presParOf" srcId="{99FD6FEE-6741-4A14-973E-3AAD9F41DD2A}" destId="{810B39E5-E00A-418C-9E64-E5FC1DD0323C}" srcOrd="0" destOrd="0" presId="urn:microsoft.com/office/officeart/2005/8/layout/vList3"/>
    <dgm:cxn modelId="{56410516-FF38-49E6-8796-AE899E86EE52}" type="presParOf" srcId="{99FD6FEE-6741-4A14-973E-3AAD9F41DD2A}" destId="{01292FA0-A8B7-480C-A48E-34E29A0A2F3C}" srcOrd="1" destOrd="0" presId="urn:microsoft.com/office/officeart/2005/8/layout/vList3"/>
    <dgm:cxn modelId="{C464D27C-4DE6-4ED6-B2F1-925311CACAA3}" type="presParOf" srcId="{D4596F28-970D-4B20-9E68-04171D44F80A}" destId="{FA318F71-4293-4645-AC57-B2A148B655DE}" srcOrd="1" destOrd="0" presId="urn:microsoft.com/office/officeart/2005/8/layout/vList3"/>
    <dgm:cxn modelId="{2F1FDFEF-413E-41DA-91C7-BA9E5E83B161}" type="presParOf" srcId="{D4596F28-970D-4B20-9E68-04171D44F80A}" destId="{2C646B21-3925-4762-8588-5741E7372E4A}" srcOrd="2" destOrd="0" presId="urn:microsoft.com/office/officeart/2005/8/layout/vList3"/>
    <dgm:cxn modelId="{9E8DC32D-6653-4BC3-8954-3510BF7994CD}" type="presParOf" srcId="{2C646B21-3925-4762-8588-5741E7372E4A}" destId="{E16010AD-6DC3-4BFB-9E6F-D309A217037F}" srcOrd="0" destOrd="0" presId="urn:microsoft.com/office/officeart/2005/8/layout/vList3"/>
    <dgm:cxn modelId="{81090C73-8974-4855-95FE-99BB761BA86B}" type="presParOf" srcId="{2C646B21-3925-4762-8588-5741E7372E4A}" destId="{FD01546C-376A-4498-B564-5CECAB52E9F4}" srcOrd="1" destOrd="0" presId="urn:microsoft.com/office/officeart/2005/8/layout/vList3"/>
    <dgm:cxn modelId="{D9793CBF-155F-4E04-A026-4494376BD8B5}" type="presParOf" srcId="{D4596F28-970D-4B20-9E68-04171D44F80A}" destId="{88D983D9-5005-4B20-8033-C2C8FACC1845}" srcOrd="3" destOrd="0" presId="urn:microsoft.com/office/officeart/2005/8/layout/vList3"/>
    <dgm:cxn modelId="{26E11303-4F5B-443E-AD12-1F7A7E9F9036}" type="presParOf" srcId="{D4596F28-970D-4B20-9E68-04171D44F80A}" destId="{4E90004A-8B04-4F07-AFCB-7BD46DC79FAD}" srcOrd="4" destOrd="0" presId="urn:microsoft.com/office/officeart/2005/8/layout/vList3"/>
    <dgm:cxn modelId="{35317BEF-93AC-45B6-9A36-08495AA80FE4}" type="presParOf" srcId="{4E90004A-8B04-4F07-AFCB-7BD46DC79FAD}" destId="{CFD5506F-E8EB-4675-8360-C119D39F0238}" srcOrd="0" destOrd="0" presId="urn:microsoft.com/office/officeart/2005/8/layout/vList3"/>
    <dgm:cxn modelId="{13D41C1A-5ED9-4E46-96FC-ED769EA7930B}" type="presParOf" srcId="{4E90004A-8B04-4F07-AFCB-7BD46DC79FAD}" destId="{83415621-5411-4C8E-B893-166C7A748F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92FA0-A8B7-480C-A48E-34E29A0A2F3C}">
      <dsp:nvSpPr>
        <dsp:cNvPr id="0" name=""/>
        <dsp:cNvSpPr/>
      </dsp:nvSpPr>
      <dsp:spPr>
        <a:xfrm rot="10800000">
          <a:off x="4014082" y="0"/>
          <a:ext cx="13874162" cy="2534875"/>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503" tIns="91440" rIns="170688" bIns="91440" numCol="1" spcCol="1270" anchor="ctr" anchorCtr="0">
          <a:noAutofit/>
        </a:bodyPr>
        <a:lstStyle/>
        <a:p>
          <a:pPr marL="0" lvl="0" indent="0" algn="just" defTabSz="1066800">
            <a:lnSpc>
              <a:spcPct val="90000"/>
            </a:lnSpc>
            <a:spcBef>
              <a:spcPct val="0"/>
            </a:spcBef>
            <a:spcAft>
              <a:spcPct val="35000"/>
            </a:spcAft>
            <a:buNone/>
          </a:pPr>
          <a:r>
            <a:rPr lang="ru-RU" sz="2400" b="1" i="0" kern="1200" dirty="0">
              <a:solidFill>
                <a:srgbClr val="FF0000"/>
              </a:solidFill>
              <a:latin typeface="Times New Roman" panose="02020603050405020304" pitchFamily="18" charset="0"/>
              <a:cs typeface="Times New Roman" panose="02020603050405020304" pitchFamily="18" charset="0"/>
            </a:rPr>
            <a:t>Фридрих </a:t>
          </a:r>
          <a:r>
            <a:rPr lang="ru-RU" sz="2400" b="1" i="0" kern="1200" dirty="0" err="1">
              <a:solidFill>
                <a:srgbClr val="FF0000"/>
              </a:solidFill>
              <a:latin typeface="Times New Roman" panose="02020603050405020304" pitchFamily="18" charset="0"/>
              <a:cs typeface="Times New Roman" panose="02020603050405020304" pitchFamily="18" charset="0"/>
            </a:rPr>
            <a:t>Ратцель</a:t>
          </a:r>
          <a:r>
            <a:rPr lang="kk-KZ" sz="2400" b="1" i="0" kern="1200" dirty="0">
              <a:solidFill>
                <a:srgbClr val="FF0000"/>
              </a:solidFill>
              <a:latin typeface="Times New Roman" panose="02020603050405020304" pitchFamily="18" charset="0"/>
              <a:cs typeface="Times New Roman" panose="02020603050405020304" pitchFamily="18" charset="0"/>
            </a:rPr>
            <a:t>: </a:t>
          </a:r>
          <a:r>
            <a:rPr lang="ru-RU" sz="2400" b="0" i="0" kern="1200" dirty="0">
              <a:solidFill>
                <a:srgbClr val="002060"/>
              </a:solidFill>
              <a:latin typeface="Times New Roman" panose="02020603050405020304" pitchFamily="18" charset="0"/>
              <a:cs typeface="Times New Roman" panose="02020603050405020304" pitchFamily="18" charset="0"/>
            </a:rPr>
            <a:t>Неміс ғалымының көзқарастар жүйесінде социологияның негізін салушы француз Огюст Конттың көптеген идеялары көрінеді: «Жер және өмір. Салыстырмалы география», «Этникалық зерттеулер» және «Саяси география» іргелі кітабында. Ратцел сонымен қатар </a:t>
          </a:r>
          <a:r>
            <a:rPr lang="ru-RU" sz="2400" b="0" i="0" kern="1200" dirty="0">
              <a:solidFill>
                <a:srgbClr val="002060"/>
              </a:solidFill>
              <a:latin typeface="Times New Roman" panose="02020603050405020304" pitchFamily="18" charset="0"/>
              <a:cs typeface="Times New Roman" panose="02020603050405020304" pitchFamily="18" charset="0"/>
              <a:hlinkClick xmlns:r="http://schemas.openxmlformats.org/officeDocument/2006/relationships" r:id="rId1" tooltip="Риттер, Карл (географ)">
                <a:extLst>
                  <a:ext uri="{A12FA001-AC4F-418D-AE19-62706E023703}">
                    <ahyp:hlinkClr xmlns:ahyp="http://schemas.microsoft.com/office/drawing/2018/hyperlinkcolor" val="tx"/>
                  </a:ext>
                </a:extLst>
              </a:hlinkClick>
            </a:rPr>
            <a:t>Карл Риттер</a:t>
          </a:r>
          <a:r>
            <a:rPr lang="ru-RU" sz="2400" b="0" i="0" kern="1200" dirty="0">
              <a:solidFill>
                <a:srgbClr val="002060"/>
              </a:solidFill>
              <a:latin typeface="Times New Roman" panose="02020603050405020304" pitchFamily="18" charset="0"/>
              <a:cs typeface="Times New Roman" panose="02020603050405020304" pitchFamily="18" charset="0"/>
            </a:rPr>
            <a:t> ғылыми айналымға енгізген «Лебенсраум» («өмір кеңістігі») терминін белсенді түрде қолданды және Риттердің мемлекеттің органикалық моделі туралы тұжырымдамасын жасады. </a:t>
          </a:r>
          <a:endParaRPr lang="ru-RU" sz="2400" kern="1200" dirty="0">
            <a:solidFill>
              <a:srgbClr val="002060"/>
            </a:solidFill>
            <a:latin typeface="Times New Roman" panose="02020603050405020304" pitchFamily="18" charset="0"/>
            <a:cs typeface="Times New Roman" panose="02020603050405020304" pitchFamily="18" charset="0"/>
          </a:endParaRPr>
        </a:p>
      </dsp:txBody>
      <dsp:txXfrm rot="10800000">
        <a:off x="4647801" y="0"/>
        <a:ext cx="13240443" cy="2534875"/>
      </dsp:txXfrm>
    </dsp:sp>
    <dsp:sp modelId="{810B39E5-E00A-418C-9E64-E5FC1DD0323C}">
      <dsp:nvSpPr>
        <dsp:cNvPr id="0" name=""/>
        <dsp:cNvSpPr/>
      </dsp:nvSpPr>
      <dsp:spPr>
        <a:xfrm>
          <a:off x="2937807" y="247555"/>
          <a:ext cx="2044353" cy="2044353"/>
        </a:xfrm>
        <a:prstGeom prst="ellipse">
          <a:avLst/>
        </a:prstGeom>
        <a:blipFill rotWithShape="1">
          <a:blip xmlns:r="http://schemas.openxmlformats.org/officeDocument/2006/relationships" r:embed="rId2"/>
          <a:srcRect/>
          <a:stretch>
            <a:fillRect t="-1000" b="-1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01546C-376A-4498-B564-5CECAB52E9F4}">
      <dsp:nvSpPr>
        <dsp:cNvPr id="0" name=""/>
        <dsp:cNvSpPr/>
      </dsp:nvSpPr>
      <dsp:spPr>
        <a:xfrm rot="10800000">
          <a:off x="3982760" y="3109284"/>
          <a:ext cx="13783056" cy="204435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503" tIns="91440" rIns="170688" bIns="91440" numCol="1" spcCol="1270" anchor="ctr" anchorCtr="0">
          <a:noAutofit/>
        </a:bodyPr>
        <a:lstStyle/>
        <a:p>
          <a:pPr marL="0" lvl="0" indent="0" algn="just" defTabSz="1066800">
            <a:lnSpc>
              <a:spcPct val="90000"/>
            </a:lnSpc>
            <a:spcBef>
              <a:spcPct val="0"/>
            </a:spcBef>
            <a:spcAft>
              <a:spcPct val="35000"/>
            </a:spcAft>
            <a:buNone/>
          </a:pPr>
          <a:r>
            <a:rPr lang="ru-RU" sz="2400" b="1" kern="1200" dirty="0">
              <a:solidFill>
                <a:srgbClr val="FF0000"/>
              </a:solidFill>
              <a:latin typeface="Times New Roman" panose="02020603050405020304" pitchFamily="18" charset="0"/>
              <a:cs typeface="Times New Roman" panose="02020603050405020304" pitchFamily="18" charset="0"/>
            </a:rPr>
            <a:t>Халфорд Маккиндер: </a:t>
          </a:r>
          <a:r>
            <a:rPr lang="ru-RU" sz="2400" b="0" i="0" kern="1200" dirty="0">
              <a:solidFill>
                <a:srgbClr val="002060"/>
              </a:solidFill>
              <a:latin typeface="Times New Roman" panose="02020603050405020304" pitchFamily="18" charset="0"/>
              <a:cs typeface="Times New Roman" panose="02020603050405020304" pitchFamily="18" charset="0"/>
            </a:rPr>
            <a:t>Ағылшын географы және саяси теоретик Халфорд Маккиндер </a:t>
          </a:r>
          <a:r>
            <a:rPr lang="ru-RU" sz="2400" b="0" i="0" kern="1200" dirty="0" err="1">
              <a:solidFill>
                <a:srgbClr val="002060"/>
              </a:solidFill>
              <a:latin typeface="Times New Roman" panose="02020603050405020304" pitchFamily="18" charset="0"/>
              <a:cs typeface="Times New Roman" panose="02020603050405020304" pitchFamily="18" charset="0"/>
            </a:rPr>
            <a:t>геосаясаттың</a:t>
          </a:r>
          <a:r>
            <a:rPr lang="ru-RU" sz="2400" b="0" i="0" kern="1200" dirty="0">
              <a:solidFill>
                <a:srgbClr val="002060"/>
              </a:solidFill>
              <a:latin typeface="Times New Roman" panose="02020603050405020304" pitchFamily="18" charset="0"/>
              <a:cs typeface="Times New Roman" panose="02020603050405020304" pitchFamily="18" charset="0"/>
            </a:rPr>
            <a:t> негізін салушы болып саналады. Өзінің «Тарихтың географиялық осі» атты еңбегінде ол 20 ғасырдағы жаһандық саясатты түсінудің іргетастары болған </a:t>
          </a:r>
          <a:r>
            <a:rPr lang="en-US" sz="2400" b="0" i="0" kern="1200" dirty="0">
              <a:solidFill>
                <a:srgbClr val="002060"/>
              </a:solidFill>
              <a:latin typeface="Times New Roman" panose="02020603050405020304" pitchFamily="18" charset="0"/>
              <a:cs typeface="Times New Roman" panose="02020603050405020304" pitchFamily="18" charset="0"/>
            </a:rPr>
            <a:t>Heartland </a:t>
          </a:r>
          <a:r>
            <a:rPr lang="ru-RU" sz="2400" b="0" i="0" kern="1200" dirty="0">
              <a:solidFill>
                <a:srgbClr val="002060"/>
              </a:solidFill>
              <a:latin typeface="Times New Roman" panose="02020603050405020304" pitchFamily="18" charset="0"/>
              <a:cs typeface="Times New Roman" panose="02020603050405020304" pitchFamily="18" charset="0"/>
            </a:rPr>
            <a:t>және </a:t>
          </a:r>
          <a:r>
            <a:rPr lang="en-US" sz="2400" b="0" i="0" kern="1200" dirty="0">
              <a:solidFill>
                <a:srgbClr val="002060"/>
              </a:solidFill>
              <a:latin typeface="Times New Roman" panose="02020603050405020304" pitchFamily="18" charset="0"/>
              <a:cs typeface="Times New Roman" panose="02020603050405020304" pitchFamily="18" charset="0"/>
            </a:rPr>
            <a:t>Pivot </a:t>
          </a:r>
          <a:r>
            <a:rPr lang="ru-RU" sz="2400" b="0" i="0" kern="1200" dirty="0">
              <a:solidFill>
                <a:srgbClr val="002060"/>
              </a:solidFill>
              <a:latin typeface="Times New Roman" panose="02020603050405020304" pitchFamily="18" charset="0"/>
              <a:cs typeface="Times New Roman" panose="02020603050405020304" pitchFamily="18" charset="0"/>
            </a:rPr>
            <a:t>аймақ ұғымдарын енгізді. Маккиндер Жүреклендті (Еуразияның орталық бөлігі) басқаратын адам әлемді басқарады деп дәлелдеді.</a:t>
          </a:r>
          <a:endParaRPr lang="ru-RU" sz="2400" kern="1200" dirty="0">
            <a:solidFill>
              <a:srgbClr val="002060"/>
            </a:solidFill>
            <a:latin typeface="Times New Roman" panose="02020603050405020304" pitchFamily="18" charset="0"/>
            <a:cs typeface="Times New Roman" panose="02020603050405020304" pitchFamily="18" charset="0"/>
          </a:endParaRPr>
        </a:p>
      </dsp:txBody>
      <dsp:txXfrm rot="10800000">
        <a:off x="4493848" y="3109284"/>
        <a:ext cx="13271968" cy="2044353"/>
      </dsp:txXfrm>
    </dsp:sp>
    <dsp:sp modelId="{E16010AD-6DC3-4BFB-9E6F-D309A217037F}">
      <dsp:nvSpPr>
        <dsp:cNvPr id="0" name=""/>
        <dsp:cNvSpPr/>
      </dsp:nvSpPr>
      <dsp:spPr>
        <a:xfrm>
          <a:off x="2960583" y="3109284"/>
          <a:ext cx="2044353" cy="2044353"/>
        </a:xfrm>
        <a:prstGeom prst="ellipse">
          <a:avLst/>
        </a:prstGeom>
        <a:blipFill rotWithShape="1">
          <a:blip xmlns:r="http://schemas.openxmlformats.org/officeDocument/2006/relationships" r:embed="rId3"/>
          <a:srcRect/>
          <a:stretch>
            <a:fillRect t="-8000" b="-8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415621-5411-4C8E-B893-166C7A748FC4}">
      <dsp:nvSpPr>
        <dsp:cNvPr id="0" name=""/>
        <dsp:cNvSpPr/>
      </dsp:nvSpPr>
      <dsp:spPr>
        <a:xfrm rot="10800000">
          <a:off x="3982760" y="5725751"/>
          <a:ext cx="13783056" cy="204435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503" tIns="91440" rIns="170688" bIns="91440" numCol="1" spcCol="1270" anchor="ctr" anchorCtr="0">
          <a:noAutofit/>
        </a:bodyPr>
        <a:lstStyle/>
        <a:p>
          <a:pPr marL="0" lvl="0" indent="0" algn="just" defTabSz="1066800">
            <a:lnSpc>
              <a:spcPct val="90000"/>
            </a:lnSpc>
            <a:spcBef>
              <a:spcPct val="0"/>
            </a:spcBef>
            <a:spcAft>
              <a:spcPct val="35000"/>
            </a:spcAft>
            <a:buNone/>
          </a:pPr>
          <a:r>
            <a:rPr lang="ru-RU" sz="2400" b="1" i="0" kern="1200" dirty="0">
              <a:solidFill>
                <a:srgbClr val="FF0000"/>
              </a:solidFill>
              <a:latin typeface="Times New Roman" panose="02020603050405020304" pitchFamily="18" charset="0"/>
              <a:cs typeface="Times New Roman" panose="02020603050405020304" pitchFamily="18" charset="0"/>
            </a:rPr>
            <a:t>Рудольф Кьеллен: </a:t>
          </a:r>
          <a:r>
            <a:rPr lang="ru-RU" sz="2400" b="0" i="0" kern="1200" dirty="0">
              <a:solidFill>
                <a:srgbClr val="002060"/>
              </a:solidFill>
              <a:latin typeface="Times New Roman" panose="02020603050405020304" pitchFamily="18" charset="0"/>
              <a:cs typeface="Times New Roman" panose="02020603050405020304" pitchFamily="18" charset="0"/>
            </a:rPr>
            <a:t>Кьелленнің көзқарастары оның «Швеция географиясына кіріспе» ( </a:t>
          </a:r>
          <a:r>
            <a:rPr lang="ru-RU" sz="2400" b="0" i="0" kern="1200" dirty="0">
              <a:solidFill>
                <a:srgbClr val="002060"/>
              </a:solidFill>
              <a:latin typeface="Times New Roman" panose="02020603050405020304" pitchFamily="18" charset="0"/>
              <a:cs typeface="Times New Roman" panose="02020603050405020304" pitchFamily="18" charset="0"/>
              <a:hlinkClick xmlns:r="http://schemas.openxmlformats.org/officeDocument/2006/relationships" r:id="rId4" tooltip="1900">
                <a:extLst>
                  <a:ext uri="{A12FA001-AC4F-418D-AE19-62706E023703}">
                    <ahyp:hlinkClr xmlns:ahyp="http://schemas.microsoft.com/office/drawing/2018/hyperlinkcolor" val="tx"/>
                  </a:ext>
                </a:extLst>
              </a:hlinkClick>
            </a:rPr>
            <a:t>1900</a:t>
          </a:r>
          <a:r>
            <a:rPr lang="ru-RU" sz="2400" b="0" i="0" kern="1200" dirty="0">
              <a:solidFill>
                <a:srgbClr val="002060"/>
              </a:solidFill>
              <a:latin typeface="Times New Roman" panose="02020603050405020304" pitchFamily="18" charset="0"/>
              <a:cs typeface="Times New Roman" panose="02020603050405020304" pitchFamily="18" charset="0"/>
            </a:rPr>
            <a:t> ) және «Мемлекет өмір сүру формасы ретінде» ( </a:t>
          </a:r>
          <a:r>
            <a:rPr lang="ru-RU" sz="2400" b="0" i="0" kern="1200" dirty="0">
              <a:solidFill>
                <a:srgbClr val="002060"/>
              </a:solidFill>
              <a:latin typeface="Times New Roman" panose="02020603050405020304" pitchFamily="18" charset="0"/>
              <a:cs typeface="Times New Roman" panose="02020603050405020304" pitchFamily="18" charset="0"/>
              <a:hlinkClick xmlns:r="http://schemas.openxmlformats.org/officeDocument/2006/relationships" r:id="rId5" tooltip="1916">
                <a:extLst>
                  <a:ext uri="{A12FA001-AC4F-418D-AE19-62706E023703}">
                    <ahyp:hlinkClr xmlns:ahyp="http://schemas.microsoft.com/office/drawing/2018/hyperlinkcolor" val="tx"/>
                  </a:ext>
                </a:extLst>
              </a:hlinkClick>
            </a:rPr>
            <a:t>1916</a:t>
          </a:r>
          <a:r>
            <a:rPr lang="ru-RU" sz="2400" b="0" i="0" kern="1200" dirty="0">
              <a:solidFill>
                <a:srgbClr val="002060"/>
              </a:solidFill>
              <a:latin typeface="Times New Roman" panose="02020603050405020304" pitchFamily="18" charset="0"/>
              <a:cs typeface="Times New Roman" panose="02020603050405020304" pitchFamily="18" charset="0"/>
            </a:rPr>
            <a:t> ) еңбектерінде берілген, онда </a:t>
          </a:r>
          <a:r>
            <a:rPr lang="ru-RU" sz="2400" b="0" i="0" kern="1200" dirty="0" err="1">
              <a:solidFill>
                <a:srgbClr val="002060"/>
              </a:solidFill>
              <a:latin typeface="Times New Roman" panose="02020603050405020304" pitchFamily="18" charset="0"/>
              <a:cs typeface="Times New Roman" panose="02020603050405020304" pitchFamily="18" charset="0"/>
            </a:rPr>
            <a:t>геосаясат</a:t>
          </a:r>
          <a:r>
            <a:rPr lang="ru-RU" sz="2400" b="0" i="0" kern="1200" dirty="0">
              <a:solidFill>
                <a:srgbClr val="002060"/>
              </a:solidFill>
              <a:latin typeface="Times New Roman" panose="02020603050405020304" pitchFamily="18" charset="0"/>
              <a:cs typeface="Times New Roman" panose="02020603050405020304" pitchFamily="18" charset="0"/>
            </a:rPr>
            <a:t> ұғымы алғаш рет айтылған. Кьелленнің көзқарасы бойынша </a:t>
          </a:r>
          <a:r>
            <a:rPr lang="ru-RU" sz="2400" b="0" i="0" kern="1200" dirty="0" err="1">
              <a:solidFill>
                <a:srgbClr val="002060"/>
              </a:solidFill>
              <a:latin typeface="Times New Roman" panose="02020603050405020304" pitchFamily="18" charset="0"/>
              <a:cs typeface="Times New Roman" panose="02020603050405020304" pitchFamily="18" charset="0"/>
            </a:rPr>
            <a:t>геосаясат</a:t>
          </a:r>
          <a:r>
            <a:rPr lang="ru-RU" sz="2400" b="0" i="0" kern="1200" dirty="0">
              <a:solidFill>
                <a:srgbClr val="002060"/>
              </a:solidFill>
              <a:latin typeface="Times New Roman" panose="02020603050405020304" pitchFamily="18" charset="0"/>
              <a:cs typeface="Times New Roman" panose="02020603050405020304" pitchFamily="18" charset="0"/>
            </a:rPr>
            <a:t> тұрғысынан мемлекеттің жағдайына әсер ететін негізгі үш фактор бар: экспансия, аумақтық тұтастық, қозғалыс еркіндігі. </a:t>
          </a:r>
          <a:endParaRPr lang="ru-RU" sz="2400" kern="1200" dirty="0">
            <a:solidFill>
              <a:srgbClr val="002060"/>
            </a:solidFill>
            <a:latin typeface="Times New Roman" panose="02020603050405020304" pitchFamily="18" charset="0"/>
            <a:cs typeface="Times New Roman" panose="02020603050405020304" pitchFamily="18" charset="0"/>
          </a:endParaRPr>
        </a:p>
      </dsp:txBody>
      <dsp:txXfrm rot="10800000">
        <a:off x="4493848" y="5725751"/>
        <a:ext cx="13271968" cy="2044353"/>
      </dsp:txXfrm>
    </dsp:sp>
    <dsp:sp modelId="{CFD5506F-E8EB-4675-8360-C119D39F0238}">
      <dsp:nvSpPr>
        <dsp:cNvPr id="0" name=""/>
        <dsp:cNvSpPr/>
      </dsp:nvSpPr>
      <dsp:spPr>
        <a:xfrm>
          <a:off x="2960583" y="5725751"/>
          <a:ext cx="2044353" cy="2044353"/>
        </a:xfrm>
        <a:prstGeom prst="ellipse">
          <a:avLst/>
        </a:prstGeom>
        <a:blipFill rotWithShape="1">
          <a:blip xmlns:r="http://schemas.openxmlformats.org/officeDocument/2006/relationships" r:embed="rId6"/>
          <a:srcRect/>
          <a:stretch>
            <a:fillRect l="-4000" r="-4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77CC7D11-143A-4563-8C78-765D90B9C438}" type="datetimeFigureOut">
              <a:rPr lang="ru-RU" smtClean="0"/>
              <a:t>02.11.2024</a:t>
            </a:fld>
            <a:endParaRPr lang="ru-RU" dirty="0"/>
          </a:p>
        </p:txBody>
      </p:sp>
      <p:sp>
        <p:nvSpPr>
          <p:cNvPr id="4" name="Образ слайда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0737572A-AE70-44BA-9AF0-D85969F7E878}" type="slidenum">
              <a:rPr lang="ru-RU" smtClean="0"/>
              <a:t>‹#›</a:t>
            </a:fld>
            <a:endParaRPr lang="ru-RU" dirty="0"/>
          </a:p>
        </p:txBody>
      </p:sp>
    </p:spTree>
    <p:extLst>
      <p:ext uri="{BB962C8B-B14F-4D97-AF65-F5344CB8AC3E}">
        <p14:creationId xmlns:p14="http://schemas.microsoft.com/office/powerpoint/2010/main" val="47740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99842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ru-RU"/>
              <a:t>Образец заголовка</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11/2/2024</a:t>
            </a:fld>
            <a:endParaRPr lang="en-US"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dirty="0"/>
          </a:p>
        </p:txBody>
      </p:sp>
    </p:spTree>
    <p:extLst>
      <p:ext uri="{BB962C8B-B14F-4D97-AF65-F5344CB8AC3E}">
        <p14:creationId xmlns:p14="http://schemas.microsoft.com/office/powerpoint/2010/main" val="132753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11/2/2024</a:t>
            </a:fld>
            <a:endParaRPr lang="en-US"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dirty="0"/>
          </a:p>
        </p:txBody>
      </p:sp>
    </p:spTree>
    <p:extLst>
      <p:ext uri="{BB962C8B-B14F-4D97-AF65-F5344CB8AC3E}">
        <p14:creationId xmlns:p14="http://schemas.microsoft.com/office/powerpoint/2010/main" val="200655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11/2/2024</a:t>
            </a:fld>
            <a:endParaRPr lang="en-US"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dirty="0"/>
          </a:p>
        </p:txBody>
      </p:sp>
    </p:spTree>
    <p:extLst>
      <p:ext uri="{BB962C8B-B14F-4D97-AF65-F5344CB8AC3E}">
        <p14:creationId xmlns:p14="http://schemas.microsoft.com/office/powerpoint/2010/main" val="353313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578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2" name="Rectangle 5"/>
          <p:cNvSpPr/>
          <p:nvPr userDrawn="1"/>
        </p:nvSpPr>
        <p:spPr>
          <a:xfrm>
            <a:off x="-5103" y="0"/>
            <a:ext cx="3168764"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36113" eaLnBrk="1" fontAlgn="auto" latinLnBrk="1" hangingPunct="1">
              <a:spcBef>
                <a:spcPts val="0"/>
              </a:spcBef>
              <a:spcAft>
                <a:spcPts val="0"/>
              </a:spcAft>
              <a:defRPr/>
            </a:pPr>
            <a:endParaRPr lang="ko-KR" altLang="en-US" sz="3600"/>
          </a:p>
        </p:txBody>
      </p:sp>
      <p:pic>
        <p:nvPicPr>
          <p:cNvPr id="3"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8430" y="1876087"/>
            <a:ext cx="3168764" cy="703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E:\002-KIMS BUSINESS\007-02-Fullslidesppt-Contents\20161228\02-edu\bulb-item.png"/>
          <p:cNvPicPr>
            <a:picLocks noChangeAspect="1" noChangeArrowheads="1"/>
          </p:cNvPicPr>
          <p:nvPr userDrawn="1"/>
        </p:nvPicPr>
        <p:blipFill>
          <a:blip r:embed="rId3">
            <a:extLst>
              <a:ext uri="{28A0092B-C50C-407E-A947-70E740481C1C}">
                <a14:useLocalDpi xmlns:a14="http://schemas.microsoft.com/office/drawing/2010/main" val="0"/>
              </a:ext>
            </a:extLst>
          </a:blip>
          <a:srcRect r="50000"/>
          <a:stretch>
            <a:fillRect/>
          </a:stretch>
        </p:blipFill>
        <p:spPr bwMode="auto">
          <a:xfrm>
            <a:off x="1578430" y="1876087"/>
            <a:ext cx="1585232" cy="703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810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011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77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11/2/2024</a:t>
            </a:fld>
            <a:endParaRPr lang="en-US"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dirty="0"/>
          </a:p>
        </p:txBody>
      </p:sp>
    </p:spTree>
    <p:extLst>
      <p:ext uri="{BB962C8B-B14F-4D97-AF65-F5344CB8AC3E}">
        <p14:creationId xmlns:p14="http://schemas.microsoft.com/office/powerpoint/2010/main" val="349410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ru-RU"/>
              <a:t>Образец заголовка</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t>11/2/2024</a:t>
            </a:fld>
            <a:endParaRPr lang="en-US"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dirty="0"/>
          </a:p>
        </p:txBody>
      </p:sp>
    </p:spTree>
    <p:extLst>
      <p:ext uri="{BB962C8B-B14F-4D97-AF65-F5344CB8AC3E}">
        <p14:creationId xmlns:p14="http://schemas.microsoft.com/office/powerpoint/2010/main" val="22456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11/2/2024</a:t>
            </a:fld>
            <a:endParaRPr lang="en-US"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6F15528-21DE-4FAA-801E-634DDDAF4B2B}" type="slidenum">
              <a:rPr lang="ru-RU" smtClean="0"/>
              <a:t>‹#›</a:t>
            </a:fld>
            <a:endParaRPr lang="ru-RU" dirty="0"/>
          </a:p>
        </p:txBody>
      </p:sp>
    </p:spTree>
    <p:extLst>
      <p:ext uri="{BB962C8B-B14F-4D97-AF65-F5344CB8AC3E}">
        <p14:creationId xmlns:p14="http://schemas.microsoft.com/office/powerpoint/2010/main" val="115062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4" name="Content Placeholder 3"/>
          <p:cNvSpPr>
            <a:spLocks noGrp="1"/>
          </p:cNvSpPr>
          <p:nvPr>
            <p:ph sz="half" idx="2"/>
          </p:nvPr>
        </p:nvSpPr>
        <p:spPr>
          <a:xfrm>
            <a:off x="1259683" y="3757613"/>
            <a:ext cx="7736681"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6" name="Content Placeholder 5"/>
          <p:cNvSpPr>
            <a:spLocks noGrp="1"/>
          </p:cNvSpPr>
          <p:nvPr>
            <p:ph sz="quarter" idx="4"/>
          </p:nvPr>
        </p:nvSpPr>
        <p:spPr>
          <a:xfrm>
            <a:off x="9258300" y="3757613"/>
            <a:ext cx="7774782"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11/2/2024</a:t>
            </a:fld>
            <a:endParaRPr lang="en-US"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6F15528-21DE-4FAA-801E-634DDDAF4B2B}" type="slidenum">
              <a:rPr lang="ru-RU" smtClean="0"/>
              <a:t>‹#›</a:t>
            </a:fld>
            <a:endParaRPr lang="ru-RU" dirty="0"/>
          </a:p>
        </p:txBody>
      </p:sp>
    </p:spTree>
    <p:extLst>
      <p:ext uri="{BB962C8B-B14F-4D97-AF65-F5344CB8AC3E}">
        <p14:creationId xmlns:p14="http://schemas.microsoft.com/office/powerpoint/2010/main" val="205161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11/2/2024</a:t>
            </a:fld>
            <a:endParaRPr lang="en-US"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6F15528-21DE-4FAA-801E-634DDDAF4B2B}" type="slidenum">
              <a:rPr lang="ru-RU" smtClean="0"/>
              <a:t>‹#›</a:t>
            </a:fld>
            <a:endParaRPr lang="ru-RU" dirty="0"/>
          </a:p>
        </p:txBody>
      </p:sp>
    </p:spTree>
    <p:extLst>
      <p:ext uri="{BB962C8B-B14F-4D97-AF65-F5344CB8AC3E}">
        <p14:creationId xmlns:p14="http://schemas.microsoft.com/office/powerpoint/2010/main" val="94826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561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ru-RU"/>
              <a:t>Образец заголовка</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t>11/2/2024</a:t>
            </a:fld>
            <a:endParaRPr lang="en-US"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6F15528-21DE-4FAA-801E-634DDDAF4B2B}" type="slidenum">
              <a:rPr lang="ru-RU" smtClean="0"/>
              <a:t>‹#›</a:t>
            </a:fld>
            <a:endParaRPr lang="ru-RU" dirty="0"/>
          </a:p>
        </p:txBody>
      </p:sp>
    </p:spTree>
    <p:extLst>
      <p:ext uri="{BB962C8B-B14F-4D97-AF65-F5344CB8AC3E}">
        <p14:creationId xmlns:p14="http://schemas.microsoft.com/office/powerpoint/2010/main" val="77131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ru-RU"/>
              <a:t>Вставка рисунка</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t>11/2/2024</a:t>
            </a:fld>
            <a:endParaRPr lang="en-US"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6F15528-21DE-4FAA-801E-634DDDAF4B2B}" type="slidenum">
              <a:rPr lang="ru-RU" smtClean="0"/>
              <a:t>‹#›</a:t>
            </a:fld>
            <a:endParaRPr lang="ru-RU" dirty="0"/>
          </a:p>
        </p:txBody>
      </p:sp>
    </p:spTree>
    <p:extLst>
      <p:ext uri="{BB962C8B-B14F-4D97-AF65-F5344CB8AC3E}">
        <p14:creationId xmlns:p14="http://schemas.microsoft.com/office/powerpoint/2010/main" val="2483480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t>11/2/2024</a:t>
            </a:fld>
            <a:endParaRPr lang="en-US"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ru-RU" smtClean="0"/>
              <a:t>‹#›</a:t>
            </a:fld>
            <a:endParaRPr lang="ru-RU" dirty="0"/>
          </a:p>
        </p:txBody>
      </p:sp>
    </p:spTree>
    <p:extLst>
      <p:ext uri="{BB962C8B-B14F-4D97-AF65-F5344CB8AC3E}">
        <p14:creationId xmlns:p14="http://schemas.microsoft.com/office/powerpoint/2010/main" val="70655967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5547" y="4301635"/>
            <a:ext cx="15791934" cy="538481"/>
          </a:xfrm>
          <a:prstGeom prst="rect">
            <a:avLst/>
          </a:prstGeom>
        </p:spPr>
        <p:txBody>
          <a:bodyPr wrap="square" lIns="0" tIns="0" rIns="0" bIns="0" rtlCol="0" anchor="t">
            <a:spAutoFit/>
          </a:bodyPr>
          <a:lstStyle/>
          <a:p>
            <a:pPr algn="ctr"/>
            <a:r>
              <a:rPr lang="kk-KZ" sz="3499" b="1" dirty="0">
                <a:solidFill>
                  <a:srgbClr val="FF0000"/>
                </a:solidFill>
                <a:latin typeface="Times New Roman" panose="02020603050405020304" pitchFamily="18" charset="0"/>
                <a:ea typeface="Times New Roman" panose="02020603050405020304" pitchFamily="18" charset="0"/>
              </a:rPr>
              <a:t>Дәріс 4.</a:t>
            </a:r>
            <a:r>
              <a:rPr lang="en-US" sz="3499" b="1" dirty="0">
                <a:solidFill>
                  <a:srgbClr val="FF0000"/>
                </a:solidFill>
                <a:latin typeface="Times New Roman" panose="02020603050405020304" pitchFamily="18" charset="0"/>
                <a:ea typeface="Times New Roman" panose="02020603050405020304" pitchFamily="18" charset="0"/>
              </a:rPr>
              <a:t> </a:t>
            </a:r>
            <a:r>
              <a:rPr lang="kk-KZ" sz="3499" b="1" dirty="0">
                <a:solidFill>
                  <a:srgbClr val="002060"/>
                </a:solidFill>
                <a:latin typeface="Times New Roman" panose="02020603050405020304" pitchFamily="18" charset="0"/>
                <a:ea typeface="Times New Roman" panose="02020603050405020304" pitchFamily="18" charset="0"/>
              </a:rPr>
              <a:t>Аймақтық даму теориясы және оның бағыттары.</a:t>
            </a:r>
            <a:endParaRPr lang="en-US" sz="3499" spc="207" dirty="0">
              <a:solidFill>
                <a:srgbClr val="002060"/>
              </a:solidFill>
              <a:latin typeface="Times New Roman" panose="02020603050405020304" pitchFamily="18" charset="0"/>
              <a:cs typeface="Times New Roman" panose="02020603050405020304" pitchFamily="18" charset="0"/>
            </a:endParaRPr>
          </a:p>
        </p:txBody>
      </p:sp>
      <p:sp>
        <p:nvSpPr>
          <p:cNvPr id="3" name="TextBox 3"/>
          <p:cNvSpPr txBox="1"/>
          <p:nvPr/>
        </p:nvSpPr>
        <p:spPr>
          <a:xfrm>
            <a:off x="1212397" y="7887962"/>
            <a:ext cx="12180362" cy="984885"/>
          </a:xfrm>
          <a:prstGeom prst="rect">
            <a:avLst/>
          </a:prstGeom>
        </p:spPr>
        <p:txBody>
          <a:bodyPr wrap="square" lIns="0" tIns="0" rIns="0" bIns="0" rtlCol="0" anchor="t">
            <a:spAutoFit/>
          </a:bodyPr>
          <a:lstStyle/>
          <a:p>
            <a:r>
              <a:rPr lang="kk-KZ" sz="3200" b="1" dirty="0">
                <a:solidFill>
                  <a:srgbClr val="FF0000"/>
                </a:solidFill>
                <a:latin typeface="Times New Roman" panose="02020603050405020304" pitchFamily="18" charset="0"/>
                <a:cs typeface="Times New Roman" panose="02020603050405020304" pitchFamily="18" charset="0"/>
              </a:rPr>
              <a:t>Кафедра: </a:t>
            </a:r>
            <a:r>
              <a:rPr lang="kk-KZ" sz="3200" b="1" dirty="0">
                <a:solidFill>
                  <a:srgbClr val="002060"/>
                </a:solidFill>
                <a:latin typeface="Times New Roman" panose="02020603050405020304" pitchFamily="18" charset="0"/>
                <a:cs typeface="Times New Roman" panose="02020603050405020304" pitchFamily="18" charset="0"/>
              </a:rPr>
              <a:t>География және экология</a:t>
            </a:r>
          </a:p>
          <a:p>
            <a:r>
              <a:rPr lang="kk-KZ" sz="3200" b="1" dirty="0">
                <a:solidFill>
                  <a:srgbClr val="FF0000"/>
                </a:solidFill>
                <a:latin typeface="Times New Roman" panose="02020603050405020304" pitchFamily="18" charset="0"/>
                <a:cs typeface="Times New Roman" panose="02020603050405020304" pitchFamily="18" charset="0"/>
              </a:rPr>
              <a:t>Лектор: </a:t>
            </a:r>
            <a:r>
              <a:rPr lang="kk-KZ" sz="3200" b="1" dirty="0">
                <a:solidFill>
                  <a:srgbClr val="002060"/>
                </a:solidFill>
                <a:latin typeface="Times New Roman" panose="02020603050405020304" pitchFamily="18" charset="0"/>
                <a:cs typeface="Times New Roman" panose="02020603050405020304" pitchFamily="18" charset="0"/>
              </a:rPr>
              <a:t>Аға оқытушы, </a:t>
            </a:r>
            <a:r>
              <a:rPr lang="en-US" sz="3200" b="1" dirty="0">
                <a:solidFill>
                  <a:srgbClr val="002060"/>
                </a:solidFill>
                <a:latin typeface="Times New Roman" panose="02020603050405020304" pitchFamily="18" charset="0"/>
                <a:cs typeface="Times New Roman" panose="02020603050405020304" pitchFamily="18" charset="0"/>
              </a:rPr>
              <a:t>PhD </a:t>
            </a:r>
            <a:r>
              <a:rPr lang="kk-KZ" sz="3200" b="1" dirty="0">
                <a:solidFill>
                  <a:srgbClr val="002060"/>
                </a:solidFill>
                <a:latin typeface="Times New Roman" panose="02020603050405020304" pitchFamily="18" charset="0"/>
                <a:cs typeface="Times New Roman" panose="02020603050405020304" pitchFamily="18" charset="0"/>
              </a:rPr>
              <a:t>Усенов Нурбол Ергешович</a:t>
            </a:r>
            <a:endParaRPr lang="en-US" sz="3000" spc="89" dirty="0">
              <a:solidFill>
                <a:srgbClr val="000000"/>
              </a:solidFill>
              <a:latin typeface="Times New Roman" panose="02020603050405020304" pitchFamily="18" charset="0"/>
              <a:cs typeface="Times New Roman" panose="02020603050405020304" pitchFamily="18" charset="0"/>
            </a:endParaRPr>
          </a:p>
        </p:txBody>
      </p:sp>
      <p:sp>
        <p:nvSpPr>
          <p:cNvPr id="8" name="Freeform 8"/>
          <p:cNvSpPr/>
          <p:nvPr/>
        </p:nvSpPr>
        <p:spPr>
          <a:xfrm>
            <a:off x="0" y="1"/>
            <a:ext cx="3654762" cy="1512158"/>
          </a:xfrm>
          <a:custGeom>
            <a:avLst/>
            <a:gdLst/>
            <a:ahLst/>
            <a:cxnLst/>
            <a:rect l="l" t="t" r="r" b="b"/>
            <a:pathLst>
              <a:path w="3654761" h="1512157">
                <a:moveTo>
                  <a:pt x="0" y="0"/>
                </a:moveTo>
                <a:lnTo>
                  <a:pt x="3654761" y="0"/>
                </a:lnTo>
                <a:lnTo>
                  <a:pt x="3654761" y="1512158"/>
                </a:lnTo>
                <a:lnTo>
                  <a:pt x="0" y="1512158"/>
                </a:lnTo>
                <a:lnTo>
                  <a:pt x="0" y="0"/>
                </a:lnTo>
                <a:close/>
              </a:path>
            </a:pathLst>
          </a:custGeom>
          <a:blipFill>
            <a:blip r:embed="rId2"/>
            <a:stretch>
              <a:fillRect/>
            </a:stretch>
          </a:blipFill>
        </p:spPr>
        <p:txBody>
          <a:bodyPr/>
          <a:lstStyle/>
          <a:p>
            <a:endParaRPr lang="ru-RU" dirty="0"/>
          </a:p>
        </p:txBody>
      </p:sp>
      <p:sp>
        <p:nvSpPr>
          <p:cNvPr id="9" name="TextBox 9"/>
          <p:cNvSpPr txBox="1"/>
          <p:nvPr/>
        </p:nvSpPr>
        <p:spPr>
          <a:xfrm>
            <a:off x="6337596" y="9402326"/>
            <a:ext cx="2934519" cy="628377"/>
          </a:xfrm>
          <a:prstGeom prst="rect">
            <a:avLst/>
          </a:prstGeom>
        </p:spPr>
        <p:txBody>
          <a:bodyPr lIns="0" tIns="0" rIns="0" bIns="0" rtlCol="0" anchor="t">
            <a:spAutoFit/>
          </a:bodyPr>
          <a:lstStyle/>
          <a:p>
            <a:pPr algn="r">
              <a:lnSpc>
                <a:spcPts val="4901"/>
              </a:lnSpc>
            </a:pPr>
            <a:r>
              <a:rPr lang="en-US" sz="3000" spc="105" dirty="0">
                <a:solidFill>
                  <a:srgbClr val="002060"/>
                </a:solidFill>
                <a:latin typeface="Times New Roman" panose="02020603050405020304" pitchFamily="18" charset="0"/>
                <a:cs typeface="Times New Roman" panose="02020603050405020304" pitchFamily="18" charset="0"/>
              </a:rPr>
              <a:t>Алматы, 2024</a:t>
            </a:r>
          </a:p>
        </p:txBody>
      </p:sp>
      <p:sp>
        <p:nvSpPr>
          <p:cNvPr id="10" name="TextBox 10"/>
          <p:cNvSpPr txBox="1"/>
          <p:nvPr/>
        </p:nvSpPr>
        <p:spPr>
          <a:xfrm>
            <a:off x="4520078" y="962026"/>
            <a:ext cx="11652563" cy="1154162"/>
          </a:xfrm>
          <a:prstGeom prst="rect">
            <a:avLst/>
          </a:prstGeom>
        </p:spPr>
        <p:txBody>
          <a:bodyPr lIns="0" tIns="0" rIns="0" bIns="0" rtlCol="0" anchor="t">
            <a:spAutoFit/>
          </a:bodyPr>
          <a:lstStyle/>
          <a:p>
            <a:pPr algn="ctr">
              <a:lnSpc>
                <a:spcPts val="4479"/>
              </a:lnSpc>
            </a:pPr>
            <a:r>
              <a:rPr lang="en-US" sz="3198" dirty="0">
                <a:solidFill>
                  <a:srgbClr val="002060"/>
                </a:solidFill>
                <a:latin typeface="Times New Roman" panose="02020603050405020304" pitchFamily="18" charset="0"/>
                <a:cs typeface="Times New Roman" panose="02020603050405020304" pitchFamily="18" charset="0"/>
              </a:rPr>
              <a:t>Абай атындағы Қазақ ұлттық педагогикалық университеті</a:t>
            </a:r>
          </a:p>
          <a:p>
            <a:pPr algn="ctr">
              <a:lnSpc>
                <a:spcPts val="4479"/>
              </a:lnSpc>
              <a:spcBef>
                <a:spcPct val="0"/>
              </a:spcBef>
            </a:pPr>
            <a:r>
              <a:rPr lang="en-US" sz="3198" dirty="0">
                <a:solidFill>
                  <a:srgbClr val="002060"/>
                </a:solidFill>
                <a:latin typeface="Times New Roman" panose="02020603050405020304" pitchFamily="18" charset="0"/>
                <a:cs typeface="Times New Roman" panose="02020603050405020304" pitchFamily="18" charset="0"/>
              </a:rPr>
              <a:t>Жаратылыстану және география институты</a:t>
            </a:r>
          </a:p>
        </p:txBody>
      </p:sp>
      <p:sp>
        <p:nvSpPr>
          <p:cNvPr id="12" name="TextBox 11">
            <a:extLst>
              <a:ext uri="{FF2B5EF4-FFF2-40B4-BE49-F238E27FC236}">
                <a16:creationId xmlns:a16="http://schemas.microsoft.com/office/drawing/2014/main" id="{C21BA637-8BCA-7576-EE64-B672D5C40F2F}"/>
              </a:ext>
            </a:extLst>
          </p:cNvPr>
          <p:cNvSpPr txBox="1"/>
          <p:nvPr/>
        </p:nvSpPr>
        <p:spPr>
          <a:xfrm>
            <a:off x="3294280" y="2894801"/>
            <a:ext cx="11818961" cy="830997"/>
          </a:xfrm>
          <a:prstGeom prst="rect">
            <a:avLst/>
          </a:prstGeom>
          <a:noFill/>
        </p:spPr>
        <p:txBody>
          <a:bodyPr wrap="square">
            <a:spAutoFit/>
          </a:bodyPr>
          <a:lstStyle/>
          <a:p>
            <a:pPr algn="ctr"/>
            <a:r>
              <a:rPr lang="kk-KZ" sz="4800" b="1" dirty="0">
                <a:solidFill>
                  <a:srgbClr val="002060"/>
                </a:solidFill>
                <a:latin typeface="Times New Roman" panose="02020603050405020304" pitchFamily="18" charset="0"/>
                <a:cs typeface="Times New Roman" panose="02020603050405020304" pitchFamily="18" charset="0"/>
              </a:rPr>
              <a:t>«Аймақтану» пәні</a:t>
            </a:r>
            <a:endParaRPr lang="ru-RU" sz="4800" b="1" dirty="0">
              <a:solidFill>
                <a:srgbClr val="002060"/>
              </a:solidFill>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51D8EC68-344A-1A8B-FB8F-02D653B59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7818" y="6200265"/>
            <a:ext cx="3090182" cy="3375393"/>
          </a:xfrm>
          <a:prstGeom prst="rect">
            <a:avLst/>
          </a:prstGeom>
        </p:spPr>
      </p:pic>
    </p:spTree>
    <p:extLst>
      <p:ext uri="{BB962C8B-B14F-4D97-AF65-F5344CB8AC3E}">
        <p14:creationId xmlns:p14="http://schemas.microsoft.com/office/powerpoint/2010/main" val="173995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01000" y="342900"/>
            <a:ext cx="9753600" cy="9510296"/>
          </a:xfrm>
          <a:prstGeom prst="rect">
            <a:avLst/>
          </a:prstGeom>
        </p:spPr>
        <p:txBody>
          <a:bodyPr wrap="square">
            <a:spAutoFit/>
          </a:bodyPr>
          <a:lstStyle/>
          <a:p>
            <a:pPr algn="just"/>
            <a:r>
              <a:rPr lang="ru-RU" sz="3600" dirty="0">
                <a:solidFill>
                  <a:srgbClr val="002060"/>
                </a:solidFill>
                <a:latin typeface="Times New Roman" panose="02020603050405020304" pitchFamily="18" charset="0"/>
                <a:cs typeface="Times New Roman" panose="02020603050405020304" pitchFamily="18" charset="0"/>
              </a:rPr>
              <a:t>Зерттеушілер, ғалымдар, сонымен қатар, « көп полярлы </a:t>
            </a:r>
            <a:r>
              <a:rPr lang="en-US" sz="3600" dirty="0">
                <a:solidFill>
                  <a:srgbClr val="002060"/>
                </a:solidFill>
                <a:latin typeface="Times New Roman" panose="02020603050405020304" pitchFamily="18" charset="0"/>
                <a:cs typeface="Times New Roman" panose="02020603050405020304" pitchFamily="18" charset="0"/>
              </a:rPr>
              <a:t>ə</a:t>
            </a:r>
            <a:r>
              <a:rPr lang="ru-RU" sz="3600" dirty="0">
                <a:solidFill>
                  <a:srgbClr val="002060"/>
                </a:solidFill>
                <a:latin typeface="Times New Roman" panose="02020603050405020304" pitchFamily="18" charset="0"/>
                <a:cs typeface="Times New Roman" panose="02020603050405020304" pitchFamily="18" charset="0"/>
              </a:rPr>
              <a:t>лем » деп аталатын дүниенің қалыптасу ынтымақтастығын жоққа шығармайды, бірақ </a:t>
            </a:r>
            <a:r>
              <a:rPr lang="ru-RU" sz="3600" dirty="0" err="1">
                <a:solidFill>
                  <a:srgbClr val="002060"/>
                </a:solidFill>
                <a:latin typeface="Times New Roman" panose="02020603050405020304" pitchFamily="18" charset="0"/>
                <a:cs typeface="Times New Roman" panose="02020603050405020304" pitchFamily="18" charset="0"/>
              </a:rPr>
              <a:t>мұндай</a:t>
            </a:r>
            <a:r>
              <a:rPr lang="ru-RU" sz="3600" dirty="0">
                <a:solidFill>
                  <a:srgbClr val="002060"/>
                </a:solidFill>
                <a:latin typeface="Times New Roman" panose="02020603050405020304" pitchFamily="18" charset="0"/>
                <a:cs typeface="Times New Roman" panose="02020603050405020304" pitchFamily="18" charset="0"/>
              </a:rPr>
              <a:t> пішін үйлесімдігі, </a:t>
            </a:r>
            <a:r>
              <a:rPr lang="ru-RU" sz="3600" dirty="0" err="1">
                <a:solidFill>
                  <a:srgbClr val="002060"/>
                </a:solidFill>
                <a:latin typeface="Times New Roman" panose="02020603050405020304" pitchFamily="18" charset="0"/>
                <a:cs typeface="Times New Roman" panose="02020603050405020304" pitchFamily="18" charset="0"/>
              </a:rPr>
              <a:t>геосаясаттың</a:t>
            </a:r>
            <a:r>
              <a:rPr lang="ru-RU" sz="3600" dirty="0">
                <a:solidFill>
                  <a:srgbClr val="002060"/>
                </a:solidFill>
                <a:latin typeface="Times New Roman" panose="02020603050405020304" pitchFamily="18" charset="0"/>
                <a:cs typeface="Times New Roman" panose="02020603050405020304" pitchFamily="18" charset="0"/>
              </a:rPr>
              <a:t> іргелі заңдары мен қағидаттарына жауап бермейді ж</a:t>
            </a:r>
            <a:r>
              <a:rPr lang="en-US" sz="3600" dirty="0">
                <a:solidFill>
                  <a:srgbClr val="002060"/>
                </a:solidFill>
                <a:latin typeface="Times New Roman" panose="02020603050405020304" pitchFamily="18" charset="0"/>
                <a:cs typeface="Times New Roman" panose="02020603050405020304" pitchFamily="18" charset="0"/>
              </a:rPr>
              <a:t>ə</a:t>
            </a:r>
            <a:r>
              <a:rPr lang="ru-RU" sz="3600" dirty="0">
                <a:solidFill>
                  <a:srgbClr val="002060"/>
                </a:solidFill>
                <a:latin typeface="Times New Roman" panose="02020603050405020304" pitchFamily="18" charset="0"/>
                <a:cs typeface="Times New Roman" panose="02020603050405020304" pitchFamily="18" charset="0"/>
              </a:rPr>
              <a:t>не геосаяси тұрғыда ол уақытша, өтпелі құбылыс ретінде қабылдануы мүмкін. Өзінің ықпалы жағынан бұрынғы КСРО- ға тең келетін </a:t>
            </a:r>
            <a:r>
              <a:rPr lang="ru-RU" sz="3600" dirty="0" err="1">
                <a:solidFill>
                  <a:srgbClr val="002060"/>
                </a:solidFill>
                <a:latin typeface="Times New Roman" panose="02020603050405020304" pitchFamily="18" charset="0"/>
                <a:cs typeface="Times New Roman" panose="02020603050405020304" pitchFamily="18" charset="0"/>
              </a:rPr>
              <a:t>мұндай</a:t>
            </a:r>
            <a:r>
              <a:rPr lang="ru-RU" sz="3600" dirty="0">
                <a:solidFill>
                  <a:srgbClr val="002060"/>
                </a:solidFill>
                <a:latin typeface="Times New Roman" panose="02020603050405020304" pitchFamily="18" charset="0"/>
                <a:cs typeface="Times New Roman" panose="02020603050405020304" pitchFamily="18" charset="0"/>
              </a:rPr>
              <a:t> геосаяси субъектіні солтүстік Еуразия аумағында жандандыру геосаяси жағдайдың ықтимал бір нұсқасы болып табылады. Бұл болашақта Ресейдің экономикалық ж</a:t>
            </a:r>
            <a:r>
              <a:rPr lang="en-US" sz="3600" dirty="0">
                <a:solidFill>
                  <a:srgbClr val="002060"/>
                </a:solidFill>
                <a:latin typeface="Times New Roman" panose="02020603050405020304" pitchFamily="18" charset="0"/>
                <a:cs typeface="Times New Roman" panose="02020603050405020304" pitchFamily="18" charset="0"/>
              </a:rPr>
              <a:t>ə</a:t>
            </a:r>
            <a:r>
              <a:rPr lang="ru-RU" sz="3600" dirty="0">
                <a:solidFill>
                  <a:srgbClr val="002060"/>
                </a:solidFill>
                <a:latin typeface="Times New Roman" panose="02020603050405020304" pitchFamily="18" charset="0"/>
                <a:cs typeface="Times New Roman" panose="02020603050405020304" pitchFamily="18" charset="0"/>
              </a:rPr>
              <a:t>не </a:t>
            </a:r>
            <a:r>
              <a:rPr lang="en-US" sz="3600" dirty="0">
                <a:solidFill>
                  <a:srgbClr val="002060"/>
                </a:solidFill>
                <a:latin typeface="Times New Roman" panose="02020603050405020304" pitchFamily="18" charset="0"/>
                <a:cs typeface="Times New Roman" panose="02020603050405020304" pitchFamily="18" charset="0"/>
              </a:rPr>
              <a:t>ə</a:t>
            </a:r>
            <a:r>
              <a:rPr lang="ru-RU" sz="3600" dirty="0">
                <a:solidFill>
                  <a:srgbClr val="002060"/>
                </a:solidFill>
                <a:latin typeface="Times New Roman" panose="02020603050405020304" pitchFamily="18" charset="0"/>
                <a:cs typeface="Times New Roman" panose="02020603050405020304" pitchFamily="18" charset="0"/>
              </a:rPr>
              <a:t>скери </a:t>
            </a:r>
            <a:r>
              <a:rPr lang="en-US" sz="3600" dirty="0">
                <a:solidFill>
                  <a:srgbClr val="002060"/>
                </a:solidFill>
                <a:latin typeface="Times New Roman" panose="02020603050405020304" pitchFamily="18" charset="0"/>
                <a:cs typeface="Times New Roman" panose="02020603050405020304" pitchFamily="18" charset="0"/>
              </a:rPr>
              <a:t>ə</a:t>
            </a:r>
            <a:r>
              <a:rPr lang="ru-RU" sz="3600" dirty="0">
                <a:solidFill>
                  <a:srgbClr val="002060"/>
                </a:solidFill>
                <a:latin typeface="Times New Roman" panose="02020603050405020304" pitchFamily="18" charset="0"/>
                <a:cs typeface="Times New Roman" panose="02020603050405020304" pitchFamily="18" charset="0"/>
              </a:rPr>
              <a:t>леуетін қалпына келтіру мен арттыру, посткеңестік кеңістікте реинтеграциялық үрдістерін табысты жүзеге асыруды үйлестіру, оған куатты геосаяси теңгергіш, ролін қайтару мүмкіндігін білдіреді. </a:t>
            </a:r>
          </a:p>
        </p:txBody>
      </p:sp>
      <p:pic>
        <p:nvPicPr>
          <p:cNvPr id="5" name="Рисунок 4">
            <a:extLst>
              <a:ext uri="{FF2B5EF4-FFF2-40B4-BE49-F238E27FC236}">
                <a16:creationId xmlns:a16="http://schemas.microsoft.com/office/drawing/2014/main" id="{472AB4E0-743B-D496-844F-13861A45EC37}"/>
              </a:ext>
            </a:extLst>
          </p:cNvPr>
          <p:cNvPicPr>
            <a:picLocks noChangeAspect="1"/>
          </p:cNvPicPr>
          <p:nvPr/>
        </p:nvPicPr>
        <p:blipFill>
          <a:blip r:embed="rId2"/>
          <a:stretch>
            <a:fillRect/>
          </a:stretch>
        </p:blipFill>
        <p:spPr>
          <a:xfrm>
            <a:off x="152401" y="0"/>
            <a:ext cx="7239000" cy="10287000"/>
          </a:xfrm>
          <a:prstGeom prst="rect">
            <a:avLst/>
          </a:prstGeom>
        </p:spPr>
      </p:pic>
    </p:spTree>
    <p:extLst>
      <p:ext uri="{BB962C8B-B14F-4D97-AF65-F5344CB8AC3E}">
        <p14:creationId xmlns:p14="http://schemas.microsoft.com/office/powerpoint/2010/main" val="1359498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52400" y="342900"/>
            <a:ext cx="11277600" cy="464820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002060"/>
                </a:solidFill>
                <a:latin typeface="Times New Roman" panose="02020603050405020304" pitchFamily="18" charset="0"/>
                <a:cs typeface="Times New Roman" panose="02020603050405020304" pitchFamily="18" charset="0"/>
              </a:rPr>
              <a:t>Қазіргі саясатта барынша пассионарлы ж</a:t>
            </a:r>
            <a:r>
              <a:rPr lang="en-US" sz="2800" dirty="0">
                <a:solidFill>
                  <a:srgbClr val="002060"/>
                </a:solidFill>
                <a:latin typeface="Times New Roman" panose="02020603050405020304" pitchFamily="18" charset="0"/>
                <a:cs typeface="Times New Roman" panose="02020603050405020304" pitchFamily="18" charset="0"/>
              </a:rPr>
              <a:t>ə</a:t>
            </a:r>
            <a:r>
              <a:rPr lang="ru-RU" sz="2800" dirty="0">
                <a:solidFill>
                  <a:srgbClr val="002060"/>
                </a:solidFill>
                <a:latin typeface="Times New Roman" panose="02020603050405020304" pitchFamily="18" charset="0"/>
                <a:cs typeface="Times New Roman" panose="02020603050405020304" pitchFamily="18" charset="0"/>
              </a:rPr>
              <a:t>не көп санды мұсылман дүниесін проваславия- славян халықтарымен соқтырыстыруға бағытталған қарқынды күш – жігер жұмасалуда екенін байқауға болады. Бұған Босния мен Косово (бұрынғы Югославия аумағы) төңірегіндегі қақтығыс ж</a:t>
            </a:r>
            <a:r>
              <a:rPr lang="en-US" sz="2800" dirty="0">
                <a:solidFill>
                  <a:srgbClr val="002060"/>
                </a:solidFill>
                <a:latin typeface="Times New Roman" panose="02020603050405020304" pitchFamily="18" charset="0"/>
                <a:cs typeface="Times New Roman" panose="02020603050405020304" pitchFamily="18" charset="0"/>
              </a:rPr>
              <a:t>ə</a:t>
            </a:r>
            <a:r>
              <a:rPr lang="ru-RU" sz="2800" dirty="0">
                <a:solidFill>
                  <a:srgbClr val="002060"/>
                </a:solidFill>
                <a:latin typeface="Times New Roman" panose="02020603050405020304" pitchFamily="18" charset="0"/>
                <a:cs typeface="Times New Roman" panose="02020603050405020304" pitchFamily="18" charset="0"/>
              </a:rPr>
              <a:t>не Ресейдің Солтүстік Кавказдағы оқиғасы жарқын мысал болып табылады. Болған өзгерістердің н</a:t>
            </a:r>
            <a:r>
              <a:rPr lang="en-US" sz="2800" dirty="0">
                <a:solidFill>
                  <a:srgbClr val="002060"/>
                </a:solidFill>
                <a:latin typeface="Times New Roman" panose="02020603050405020304" pitchFamily="18" charset="0"/>
                <a:cs typeface="Times New Roman" panose="02020603050405020304" pitchFamily="18" charset="0"/>
              </a:rPr>
              <a:t>ə</a:t>
            </a:r>
            <a:r>
              <a:rPr lang="ru-RU" sz="2800" dirty="0">
                <a:solidFill>
                  <a:srgbClr val="002060"/>
                </a:solidFill>
                <a:latin typeface="Times New Roman" panose="02020603050405020304" pitchFamily="18" charset="0"/>
                <a:cs typeface="Times New Roman" panose="02020603050405020304" pitchFamily="18" charset="0"/>
              </a:rPr>
              <a:t>тижесінде Батыс тарапынан посткеңестік кеңістікте қалыптасқан елдерге қысым көрсетудің шұғыл артқанын атап көрсету қажет. </a:t>
            </a:r>
          </a:p>
        </p:txBody>
      </p:sp>
      <p:sp>
        <p:nvSpPr>
          <p:cNvPr id="8" name="Пятиугольник 7"/>
          <p:cNvSpPr/>
          <p:nvPr/>
        </p:nvSpPr>
        <p:spPr>
          <a:xfrm>
            <a:off x="304800" y="6517203"/>
            <a:ext cx="10507133" cy="332953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dirty="0">
                <a:solidFill>
                  <a:srgbClr val="002060"/>
                </a:solidFill>
                <a:latin typeface="Times New Roman" panose="02020603050405020304" pitchFamily="18" charset="0"/>
                <a:cs typeface="Times New Roman" panose="02020603050405020304" pitchFamily="18" charset="0"/>
              </a:rPr>
              <a:t>Геосаясат тұрғысынан бұл қысым «ортаңғы аумаққа» бақылау жасау проблемасымен, яғни Еуразияның болашағымен байланысқан. </a:t>
            </a:r>
          </a:p>
        </p:txBody>
      </p:sp>
      <p:pic>
        <p:nvPicPr>
          <p:cNvPr id="3" name="Рисунок 2">
            <a:extLst>
              <a:ext uri="{FF2B5EF4-FFF2-40B4-BE49-F238E27FC236}">
                <a16:creationId xmlns:a16="http://schemas.microsoft.com/office/drawing/2014/main" id="{7C541DE9-E156-ACFE-9AB9-11167E36B423}"/>
              </a:ext>
            </a:extLst>
          </p:cNvPr>
          <p:cNvPicPr>
            <a:picLocks noChangeAspect="1"/>
          </p:cNvPicPr>
          <p:nvPr/>
        </p:nvPicPr>
        <p:blipFill>
          <a:blip r:embed="rId2"/>
          <a:stretch>
            <a:fillRect/>
          </a:stretch>
        </p:blipFill>
        <p:spPr>
          <a:xfrm>
            <a:off x="10811932" y="342900"/>
            <a:ext cx="7687135" cy="9503833"/>
          </a:xfrm>
          <a:prstGeom prst="rect">
            <a:avLst/>
          </a:prstGeom>
        </p:spPr>
      </p:pic>
    </p:spTree>
    <p:extLst>
      <p:ext uri="{BB962C8B-B14F-4D97-AF65-F5344CB8AC3E}">
        <p14:creationId xmlns:p14="http://schemas.microsoft.com/office/powerpoint/2010/main" val="177558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8C4A8F1-89AA-57F8-C7A0-DD4EEFADA06A}"/>
              </a:ext>
            </a:extLst>
          </p:cNvPr>
          <p:cNvSpPr txBox="1">
            <a:spLocks/>
          </p:cNvSpPr>
          <p:nvPr/>
        </p:nvSpPr>
        <p:spPr>
          <a:xfrm>
            <a:off x="188799" y="321809"/>
            <a:ext cx="12884264" cy="872559"/>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defRPr/>
            </a:pPr>
            <a:r>
              <a:rPr lang="kk-KZ" sz="4715" dirty="0">
                <a:solidFill>
                  <a:srgbClr val="002060"/>
                </a:solidFill>
                <a:latin typeface="Times New Roman" pitchFamily="18" charset="0"/>
                <a:cs typeface="Times New Roman" pitchFamily="18" charset="0"/>
              </a:rPr>
              <a:t>Негізгі ұғымдар мен түсініктер </a:t>
            </a:r>
            <a:endParaRPr lang="ru-RU" sz="4715" dirty="0">
              <a:solidFill>
                <a:srgbClr val="002060"/>
              </a:solidFill>
              <a:latin typeface="Times New Roman" pitchFamily="18" charset="0"/>
              <a:cs typeface="Times New Roman" pitchFamily="18" charset="0"/>
            </a:endParaRPr>
          </a:p>
        </p:txBody>
      </p:sp>
      <p:grpSp>
        <p:nvGrpSpPr>
          <p:cNvPr id="3" name="Group 5">
            <a:extLst>
              <a:ext uri="{FF2B5EF4-FFF2-40B4-BE49-F238E27FC236}">
                <a16:creationId xmlns:a16="http://schemas.microsoft.com/office/drawing/2014/main" id="{B23C4673-0890-A921-A2C9-69E765B8862A}"/>
              </a:ext>
            </a:extLst>
          </p:cNvPr>
          <p:cNvGrpSpPr>
            <a:grpSpLocks/>
          </p:cNvGrpSpPr>
          <p:nvPr/>
        </p:nvGrpSpPr>
        <p:grpSpPr bwMode="auto">
          <a:xfrm>
            <a:off x="990600" y="2400300"/>
            <a:ext cx="9753600" cy="1542351"/>
            <a:chOff x="3131840" y="1491630"/>
            <a:chExt cx="5256584" cy="576064"/>
          </a:xfrm>
        </p:grpSpPr>
        <p:sp>
          <p:nvSpPr>
            <p:cNvPr id="4" name="Rectangle 1">
              <a:extLst>
                <a:ext uri="{FF2B5EF4-FFF2-40B4-BE49-F238E27FC236}">
                  <a16:creationId xmlns:a16="http://schemas.microsoft.com/office/drawing/2014/main" id="{35BB9801-8F0D-5EB2-BE61-62E4F112F9BB}"/>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defTabSz="1536113" latinLnBrk="1">
                <a:defRPr/>
              </a:pPr>
              <a:endParaRPr lang="ko-KR" altLang="en-US" sz="3857">
                <a:latin typeface="Times New Roman" panose="02020603050405020304" pitchFamily="18" charset="0"/>
                <a:cs typeface="Times New Roman" panose="02020603050405020304" pitchFamily="18" charset="0"/>
              </a:endParaRPr>
            </a:p>
          </p:txBody>
        </p:sp>
        <p:sp>
          <p:nvSpPr>
            <p:cNvPr id="5" name="Right Triangle 4">
              <a:extLst>
                <a:ext uri="{FF2B5EF4-FFF2-40B4-BE49-F238E27FC236}">
                  <a16:creationId xmlns:a16="http://schemas.microsoft.com/office/drawing/2014/main" id="{EA72C7A9-3312-520C-9A46-D1D298A1FE0B}"/>
                </a:ext>
              </a:extLst>
            </p:cNvPr>
            <p:cNvSpPr/>
            <p:nvPr/>
          </p:nvSpPr>
          <p:spPr>
            <a:xfrm rot="5400000">
              <a:off x="3203833" y="1419637"/>
              <a:ext cx="576064" cy="720051"/>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defTabSz="1536113" latinLnBrk="1">
                <a:defRPr/>
              </a:pPr>
              <a:endParaRPr lang="ko-KR" altLang="en-US" sz="3857" dirty="0">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149E0DAB-B867-6CAD-0E51-5B93AC31D089}"/>
              </a:ext>
            </a:extLst>
          </p:cNvPr>
          <p:cNvSpPr txBox="1">
            <a:spLocks noChangeArrowheads="1"/>
          </p:cNvSpPr>
          <p:nvPr/>
        </p:nvSpPr>
        <p:spPr bwMode="auto">
          <a:xfrm>
            <a:off x="2962273" y="2704244"/>
            <a:ext cx="10987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Arial Unicode MS" pitchFamily="34" charset="-128"/>
              </a:defRPr>
            </a:lvl1pPr>
            <a:lvl2pPr marL="742950" indent="-285750">
              <a:defRPr sz="2800">
                <a:solidFill>
                  <a:schemeClr val="tx1"/>
                </a:solidFill>
                <a:latin typeface="Arial" panose="020B0604020202020204" pitchFamily="34" charset="0"/>
                <a:ea typeface="Arial Unicode MS" pitchFamily="34" charset="-128"/>
              </a:defRPr>
            </a:lvl2pPr>
            <a:lvl3pPr marL="1143000" indent="-228600">
              <a:defRPr sz="2800">
                <a:solidFill>
                  <a:schemeClr val="tx1"/>
                </a:solidFill>
                <a:latin typeface="Arial" panose="020B0604020202020204" pitchFamily="34" charset="0"/>
                <a:ea typeface="Arial Unicode MS" pitchFamily="34" charset="-128"/>
              </a:defRPr>
            </a:lvl3pPr>
            <a:lvl4pPr marL="1600200" indent="-228600">
              <a:defRPr sz="2800">
                <a:solidFill>
                  <a:schemeClr val="tx1"/>
                </a:solidFill>
                <a:latin typeface="Arial" panose="020B0604020202020204" pitchFamily="34" charset="0"/>
                <a:ea typeface="Arial Unicode MS" pitchFamily="34" charset="-128"/>
              </a:defRPr>
            </a:lvl4pPr>
            <a:lvl5pPr marL="2057400" indent="-228600">
              <a:defRPr sz="2800">
                <a:solidFill>
                  <a:schemeClr val="tx1"/>
                </a:solidFill>
                <a:latin typeface="Arial" panose="020B0604020202020204" pitchFamily="34" charset="0"/>
                <a:ea typeface="Arial Unicode MS" pitchFamily="34" charset="-128"/>
              </a:defRPr>
            </a:lvl5pPr>
            <a:lvl6pPr marL="25146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6pPr>
            <a:lvl7pPr marL="29718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7pPr>
            <a:lvl8pPr marL="34290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8pPr>
            <a:lvl9pPr marL="38862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9pPr>
          </a:lstStyle>
          <a:p>
            <a:pPr lvl="0"/>
            <a:r>
              <a:rPr lang="kk-KZ" altLang="ru-RU" sz="3600" dirty="0">
                <a:solidFill>
                  <a:srgbClr val="002060"/>
                </a:solidFill>
                <a:latin typeface="Times New Roman" panose="02020603050405020304" pitchFamily="18" charset="0"/>
                <a:cs typeface="Times New Roman" panose="02020603050405020304" pitchFamily="18" charset="0"/>
              </a:rPr>
              <a:t> </a:t>
            </a:r>
            <a:r>
              <a:rPr lang="kk-KZ"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Аймақтануды зерттеген ғалымдар</a:t>
            </a:r>
            <a:r>
              <a:rPr lang="kk-KZ" sz="3600" dirty="0">
                <a:solidFill>
                  <a:srgbClr val="002060"/>
                </a:solidFill>
                <a:latin typeface="Times New Roman" panose="02020603050405020304" pitchFamily="18" charset="0"/>
                <a:cs typeface="Times New Roman" panose="02020603050405020304" pitchFamily="18" charset="0"/>
              </a:rPr>
              <a:t>;</a:t>
            </a:r>
            <a:endParaRPr lang="ru-RU" sz="3600" dirty="0">
              <a:solidFill>
                <a:srgbClr val="002060"/>
              </a:solidFill>
              <a:latin typeface="Times New Roman" panose="02020603050405020304" pitchFamily="18" charset="0"/>
              <a:cs typeface="Times New Roman" panose="02020603050405020304" pitchFamily="18" charset="0"/>
            </a:endParaRPr>
          </a:p>
        </p:txBody>
      </p:sp>
      <p:grpSp>
        <p:nvGrpSpPr>
          <p:cNvPr id="7" name="Group 19">
            <a:extLst>
              <a:ext uri="{FF2B5EF4-FFF2-40B4-BE49-F238E27FC236}">
                <a16:creationId xmlns:a16="http://schemas.microsoft.com/office/drawing/2014/main" id="{AA7D684A-78C3-A744-42BE-C33D492FE9BA}"/>
              </a:ext>
            </a:extLst>
          </p:cNvPr>
          <p:cNvGrpSpPr>
            <a:grpSpLocks/>
          </p:cNvGrpSpPr>
          <p:nvPr/>
        </p:nvGrpSpPr>
        <p:grpSpPr bwMode="auto">
          <a:xfrm>
            <a:off x="912121" y="5983810"/>
            <a:ext cx="9984479" cy="1495578"/>
            <a:chOff x="3131840" y="1491630"/>
            <a:chExt cx="5195869" cy="576064"/>
          </a:xfrm>
        </p:grpSpPr>
        <p:sp>
          <p:nvSpPr>
            <p:cNvPr id="8" name="Rectangle 20">
              <a:extLst>
                <a:ext uri="{FF2B5EF4-FFF2-40B4-BE49-F238E27FC236}">
                  <a16:creationId xmlns:a16="http://schemas.microsoft.com/office/drawing/2014/main" id="{8966807D-4AE5-A7A6-7DA0-BE79270E6E84}"/>
                </a:ext>
              </a:extLst>
            </p:cNvPr>
            <p:cNvSpPr/>
            <p:nvPr/>
          </p:nvSpPr>
          <p:spPr>
            <a:xfrm>
              <a:off x="3131840" y="1491630"/>
              <a:ext cx="5195869"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defTabSz="1536113" latinLnBrk="1">
                <a:defRPr/>
              </a:pPr>
              <a:endParaRPr lang="ko-KR" altLang="en-US" sz="3600"/>
            </a:p>
          </p:txBody>
        </p:sp>
        <p:sp>
          <p:nvSpPr>
            <p:cNvPr id="9" name="Right Triangle 21">
              <a:extLst>
                <a:ext uri="{FF2B5EF4-FFF2-40B4-BE49-F238E27FC236}">
                  <a16:creationId xmlns:a16="http://schemas.microsoft.com/office/drawing/2014/main" id="{511F7580-7669-4D8F-7607-EE16AC012942}"/>
                </a:ext>
              </a:extLst>
            </p:cNvPr>
            <p:cNvSpPr/>
            <p:nvPr/>
          </p:nvSpPr>
          <p:spPr>
            <a:xfrm rot="5400000">
              <a:off x="3203715" y="1419755"/>
              <a:ext cx="576064" cy="719813"/>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defTabSz="1536113" latinLnBrk="1">
                <a:defRPr/>
              </a:pPr>
              <a:endParaRPr lang="ko-KR" altLang="en-US" sz="3600"/>
            </a:p>
          </p:txBody>
        </p:sp>
      </p:grpSp>
      <p:sp>
        <p:nvSpPr>
          <p:cNvPr id="10" name="TextBox 9">
            <a:extLst>
              <a:ext uri="{FF2B5EF4-FFF2-40B4-BE49-F238E27FC236}">
                <a16:creationId xmlns:a16="http://schemas.microsoft.com/office/drawing/2014/main" id="{4D095286-3AC0-0963-FB04-A48423EFF40D}"/>
              </a:ext>
            </a:extLst>
          </p:cNvPr>
          <p:cNvSpPr txBox="1">
            <a:spLocks noChangeArrowheads="1"/>
          </p:cNvSpPr>
          <p:nvPr/>
        </p:nvSpPr>
        <p:spPr bwMode="auto">
          <a:xfrm>
            <a:off x="2975337" y="6376062"/>
            <a:ext cx="77688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Arial Unicode MS" pitchFamily="34" charset="-128"/>
              </a:defRPr>
            </a:lvl1pPr>
            <a:lvl2pPr marL="742950" indent="-285750">
              <a:defRPr sz="2800">
                <a:solidFill>
                  <a:schemeClr val="tx1"/>
                </a:solidFill>
                <a:latin typeface="Arial" panose="020B0604020202020204" pitchFamily="34" charset="0"/>
                <a:ea typeface="Arial Unicode MS" pitchFamily="34" charset="-128"/>
              </a:defRPr>
            </a:lvl2pPr>
            <a:lvl3pPr marL="1143000" indent="-228600">
              <a:defRPr sz="2800">
                <a:solidFill>
                  <a:schemeClr val="tx1"/>
                </a:solidFill>
                <a:latin typeface="Arial" panose="020B0604020202020204" pitchFamily="34" charset="0"/>
                <a:ea typeface="Arial Unicode MS" pitchFamily="34" charset="-128"/>
              </a:defRPr>
            </a:lvl3pPr>
            <a:lvl4pPr marL="1600200" indent="-228600">
              <a:defRPr sz="2800">
                <a:solidFill>
                  <a:schemeClr val="tx1"/>
                </a:solidFill>
                <a:latin typeface="Arial" panose="020B0604020202020204" pitchFamily="34" charset="0"/>
                <a:ea typeface="Arial Unicode MS" pitchFamily="34" charset="-128"/>
              </a:defRPr>
            </a:lvl4pPr>
            <a:lvl5pPr marL="2057400" indent="-228600">
              <a:defRPr sz="2800">
                <a:solidFill>
                  <a:schemeClr val="tx1"/>
                </a:solidFill>
                <a:latin typeface="Arial" panose="020B0604020202020204" pitchFamily="34" charset="0"/>
                <a:ea typeface="Arial Unicode MS" pitchFamily="34" charset="-128"/>
              </a:defRPr>
            </a:lvl5pPr>
            <a:lvl6pPr marL="25146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6pPr>
            <a:lvl7pPr marL="29718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7pPr>
            <a:lvl8pPr marL="34290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8pPr>
            <a:lvl9pPr marL="38862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9pPr>
          </a:lstStyle>
          <a:p>
            <a:pPr lvl="0"/>
            <a:r>
              <a:rPr lang="ru-RU" sz="3600" dirty="0">
                <a:solidFill>
                  <a:srgbClr val="002060"/>
                </a:solidFill>
                <a:latin typeface="Times New Roman" panose="02020603050405020304" pitchFamily="18" charset="0"/>
                <a:cs typeface="Times New Roman" panose="02020603050405020304" pitchFamily="18" charset="0"/>
              </a:rPr>
              <a:t>Экономикалық жəне географиялық теориялар</a:t>
            </a:r>
            <a:r>
              <a:rPr lang="kk-KZ" sz="3600" dirty="0">
                <a:solidFill>
                  <a:srgbClr val="002060"/>
                </a:solidFill>
                <a:latin typeface="Times New Roman" panose="02020603050405020304" pitchFamily="18" charset="0"/>
                <a:cs typeface="Times New Roman" panose="02020603050405020304" pitchFamily="18" charset="0"/>
              </a:rPr>
              <a:t>;</a:t>
            </a:r>
            <a:endParaRPr lang="ru-RU" sz="3600" dirty="0">
              <a:solidFill>
                <a:srgbClr val="002060"/>
              </a:solidFill>
              <a:latin typeface="Times New Roman" panose="02020603050405020304" pitchFamily="18" charset="0"/>
              <a:cs typeface="Times New Roman" panose="02020603050405020304" pitchFamily="18" charset="0"/>
            </a:endParaRPr>
          </a:p>
          <a:p>
            <a:pPr algn="ctr" latinLnBrk="1"/>
            <a:endParaRPr lang="ru-RU" sz="3600" dirty="0">
              <a:solidFill>
                <a:srgbClr val="002060"/>
              </a:solidFill>
              <a:latin typeface="Times New Roman" panose="02020603050405020304" pitchFamily="18" charset="0"/>
              <a:cs typeface="Times New Roman" panose="02020603050405020304" pitchFamily="18" charset="0"/>
            </a:endParaRPr>
          </a:p>
          <a:p>
            <a:pPr algn="ctr" latinLnBrk="1"/>
            <a:endParaRPr lang="ko-KR" altLang="en-US" sz="3600" b="1" dirty="0">
              <a:solidFill>
                <a:srgbClr val="002060"/>
              </a:solidFill>
              <a:latin typeface="Times New Roman" panose="02020603050405020304" pitchFamily="18" charset="0"/>
              <a:cs typeface="Times New Roman" panose="02020603050405020304" pitchFamily="18" charset="0"/>
            </a:endParaRPr>
          </a:p>
        </p:txBody>
      </p:sp>
      <p:grpSp>
        <p:nvGrpSpPr>
          <p:cNvPr id="11" name="Group 16">
            <a:extLst>
              <a:ext uri="{FF2B5EF4-FFF2-40B4-BE49-F238E27FC236}">
                <a16:creationId xmlns:a16="http://schemas.microsoft.com/office/drawing/2014/main" id="{0C50352E-B67A-195E-733E-06939069D07C}"/>
              </a:ext>
            </a:extLst>
          </p:cNvPr>
          <p:cNvGrpSpPr>
            <a:grpSpLocks/>
          </p:cNvGrpSpPr>
          <p:nvPr/>
        </p:nvGrpSpPr>
        <p:grpSpPr bwMode="auto">
          <a:xfrm>
            <a:off x="899059" y="4285423"/>
            <a:ext cx="9845142" cy="1301184"/>
            <a:chOff x="3103976" y="1439916"/>
            <a:chExt cx="5264245" cy="790694"/>
          </a:xfrm>
        </p:grpSpPr>
        <p:sp>
          <p:nvSpPr>
            <p:cNvPr id="12" name="Rectangle 17">
              <a:extLst>
                <a:ext uri="{FF2B5EF4-FFF2-40B4-BE49-F238E27FC236}">
                  <a16:creationId xmlns:a16="http://schemas.microsoft.com/office/drawing/2014/main" id="{A0984D26-B92B-29DB-3BE9-7A44A13D1CCF}"/>
                </a:ext>
              </a:extLst>
            </p:cNvPr>
            <p:cNvSpPr/>
            <p:nvPr/>
          </p:nvSpPr>
          <p:spPr>
            <a:xfrm>
              <a:off x="3111722" y="1460588"/>
              <a:ext cx="5256499" cy="75865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defTabSz="1536113" latinLnBrk="1">
                <a:defRPr/>
              </a:pPr>
              <a:endParaRPr lang="ko-KR" altLang="en-US" sz="3857">
                <a:latin typeface="Times New Roman" panose="02020603050405020304" pitchFamily="18" charset="0"/>
                <a:cs typeface="Times New Roman" panose="02020603050405020304" pitchFamily="18" charset="0"/>
              </a:endParaRPr>
            </a:p>
          </p:txBody>
        </p:sp>
        <p:sp>
          <p:nvSpPr>
            <p:cNvPr id="13" name="Right Triangle 18">
              <a:extLst>
                <a:ext uri="{FF2B5EF4-FFF2-40B4-BE49-F238E27FC236}">
                  <a16:creationId xmlns:a16="http://schemas.microsoft.com/office/drawing/2014/main" id="{3AE1D854-BFF0-25E3-FAAE-1B23ED7B973B}"/>
                </a:ext>
              </a:extLst>
            </p:cNvPr>
            <p:cNvSpPr/>
            <p:nvPr/>
          </p:nvSpPr>
          <p:spPr>
            <a:xfrm rot="5400000">
              <a:off x="3071268" y="1472624"/>
              <a:ext cx="790694" cy="725277"/>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defTabSz="1536113" latinLnBrk="1">
                <a:defRPr/>
              </a:pPr>
              <a:endParaRPr lang="ko-KR" altLang="en-US" sz="3857">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255913B8-3AFF-52A3-D958-7449ACEB01EA}"/>
              </a:ext>
            </a:extLst>
          </p:cNvPr>
          <p:cNvSpPr txBox="1">
            <a:spLocks noChangeArrowheads="1"/>
          </p:cNvSpPr>
          <p:nvPr/>
        </p:nvSpPr>
        <p:spPr bwMode="auto">
          <a:xfrm>
            <a:off x="3124199" y="4470627"/>
            <a:ext cx="13390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Arial Unicode MS" pitchFamily="34" charset="-128"/>
              </a:defRPr>
            </a:lvl1pPr>
            <a:lvl2pPr marL="742950" indent="-285750">
              <a:defRPr sz="2800">
                <a:solidFill>
                  <a:schemeClr val="tx1"/>
                </a:solidFill>
                <a:latin typeface="Arial" panose="020B0604020202020204" pitchFamily="34" charset="0"/>
                <a:ea typeface="Arial Unicode MS" pitchFamily="34" charset="-128"/>
              </a:defRPr>
            </a:lvl2pPr>
            <a:lvl3pPr marL="1143000" indent="-228600">
              <a:defRPr sz="2800">
                <a:solidFill>
                  <a:schemeClr val="tx1"/>
                </a:solidFill>
                <a:latin typeface="Arial" panose="020B0604020202020204" pitchFamily="34" charset="0"/>
                <a:ea typeface="Arial Unicode MS" pitchFamily="34" charset="-128"/>
              </a:defRPr>
            </a:lvl3pPr>
            <a:lvl4pPr marL="1600200" indent="-228600">
              <a:defRPr sz="2800">
                <a:solidFill>
                  <a:schemeClr val="tx1"/>
                </a:solidFill>
                <a:latin typeface="Arial" panose="020B0604020202020204" pitchFamily="34" charset="0"/>
                <a:ea typeface="Arial Unicode MS" pitchFamily="34" charset="-128"/>
              </a:defRPr>
            </a:lvl4pPr>
            <a:lvl5pPr marL="2057400" indent="-228600">
              <a:defRPr sz="2800">
                <a:solidFill>
                  <a:schemeClr val="tx1"/>
                </a:solidFill>
                <a:latin typeface="Arial" panose="020B0604020202020204" pitchFamily="34" charset="0"/>
                <a:ea typeface="Arial Unicode MS" pitchFamily="34" charset="-128"/>
              </a:defRPr>
            </a:lvl5pPr>
            <a:lvl6pPr marL="25146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6pPr>
            <a:lvl7pPr marL="29718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7pPr>
            <a:lvl8pPr marL="34290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8pPr>
            <a:lvl9pPr marL="38862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9pPr>
          </a:lstStyle>
          <a:p>
            <a:pPr marL="12700">
              <a:lnSpc>
                <a:spcPct val="100000"/>
              </a:lnSpc>
              <a:spcBef>
                <a:spcPts val="120"/>
              </a:spcBef>
            </a:pPr>
            <a:r>
              <a:rPr lang="ru-RU" sz="3600" dirty="0">
                <a:solidFill>
                  <a:srgbClr val="002060"/>
                </a:solidFill>
                <a:latin typeface="Times New Roman" panose="02020603050405020304" pitchFamily="18" charset="0"/>
                <a:cs typeface="Times New Roman" panose="02020603050405020304" pitchFamily="18" charset="0"/>
              </a:rPr>
              <a:t>Əлеуметтік теориялар.</a:t>
            </a:r>
          </a:p>
        </p:txBody>
      </p:sp>
      <p:grpSp>
        <p:nvGrpSpPr>
          <p:cNvPr id="15" name="Group 19">
            <a:extLst>
              <a:ext uri="{FF2B5EF4-FFF2-40B4-BE49-F238E27FC236}">
                <a16:creationId xmlns:a16="http://schemas.microsoft.com/office/drawing/2014/main" id="{E7F9E3A3-A225-1F51-AACE-0047EC645BC2}"/>
              </a:ext>
            </a:extLst>
          </p:cNvPr>
          <p:cNvGrpSpPr>
            <a:grpSpLocks/>
          </p:cNvGrpSpPr>
          <p:nvPr/>
        </p:nvGrpSpPr>
        <p:grpSpPr bwMode="auto">
          <a:xfrm>
            <a:off x="795450" y="7853390"/>
            <a:ext cx="10101150" cy="1495578"/>
            <a:chOff x="3131840" y="1491630"/>
            <a:chExt cx="5256584" cy="576064"/>
          </a:xfrm>
        </p:grpSpPr>
        <p:sp>
          <p:nvSpPr>
            <p:cNvPr id="16" name="Rectangle 20">
              <a:extLst>
                <a:ext uri="{FF2B5EF4-FFF2-40B4-BE49-F238E27FC236}">
                  <a16:creationId xmlns:a16="http://schemas.microsoft.com/office/drawing/2014/main" id="{7C366CF9-AF0D-7FFF-E702-5962A2917DB4}"/>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defTabSz="1536113" latinLnBrk="1">
                <a:defRPr/>
              </a:pPr>
              <a:endParaRPr lang="ko-KR" altLang="en-US" sz="3600"/>
            </a:p>
          </p:txBody>
        </p:sp>
        <p:sp>
          <p:nvSpPr>
            <p:cNvPr id="17" name="Right Triangle 21">
              <a:extLst>
                <a:ext uri="{FF2B5EF4-FFF2-40B4-BE49-F238E27FC236}">
                  <a16:creationId xmlns:a16="http://schemas.microsoft.com/office/drawing/2014/main" id="{4793E8DF-16DE-20F4-55AD-94809FCF5D45}"/>
                </a:ext>
              </a:extLst>
            </p:cNvPr>
            <p:cNvSpPr/>
            <p:nvPr/>
          </p:nvSpPr>
          <p:spPr>
            <a:xfrm rot="5400000">
              <a:off x="3203715" y="1419755"/>
              <a:ext cx="576064" cy="719813"/>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defTabSz="1536113" latinLnBrk="1">
                <a:defRPr/>
              </a:pPr>
              <a:endParaRPr lang="ko-KR" altLang="en-US" sz="3600"/>
            </a:p>
          </p:txBody>
        </p:sp>
      </p:grpSp>
      <p:sp>
        <p:nvSpPr>
          <p:cNvPr id="18" name="Прямоугольник 17">
            <a:extLst>
              <a:ext uri="{FF2B5EF4-FFF2-40B4-BE49-F238E27FC236}">
                <a16:creationId xmlns:a16="http://schemas.microsoft.com/office/drawing/2014/main" id="{21B3B7B1-639D-55E0-C776-754A0ED6C741}"/>
              </a:ext>
            </a:extLst>
          </p:cNvPr>
          <p:cNvSpPr/>
          <p:nvPr/>
        </p:nvSpPr>
        <p:spPr>
          <a:xfrm>
            <a:off x="3070560" y="8601177"/>
            <a:ext cx="3502497" cy="678327"/>
          </a:xfrm>
          <a:prstGeom prst="rect">
            <a:avLst/>
          </a:prstGeom>
        </p:spPr>
        <p:txBody>
          <a:bodyPr wrap="none">
            <a:spAutoFit/>
          </a:bodyPr>
          <a:lstStyle/>
          <a:p>
            <a:pPr lvl="0">
              <a:lnSpc>
                <a:spcPct val="115000"/>
              </a:lnSpc>
              <a:spcAft>
                <a:spcPts val="0"/>
              </a:spcAft>
              <a:tabLst>
                <a:tab pos="630555" algn="l"/>
              </a:tabLst>
            </a:pPr>
            <a:r>
              <a:rPr lang="kk-KZ" sz="3600" dirty="0">
                <a:solidFill>
                  <a:srgbClr val="002060"/>
                </a:solidFill>
                <a:latin typeface="Times New Roman" panose="02020603050405020304" pitchFamily="18" charset="0"/>
                <a:cs typeface="Times New Roman" panose="02020603050405020304" pitchFamily="18" charset="0"/>
              </a:rPr>
              <a:t>Г</a:t>
            </a:r>
            <a:r>
              <a:rPr lang="ru-RU" sz="3600" dirty="0" err="1">
                <a:solidFill>
                  <a:srgbClr val="002060"/>
                </a:solidFill>
                <a:latin typeface="Times New Roman" panose="02020603050405020304" pitchFamily="18" charset="0"/>
                <a:cs typeface="Times New Roman" panose="02020603050405020304" pitchFamily="18" charset="0"/>
              </a:rPr>
              <a:t>еосаяси</a:t>
            </a:r>
            <a:r>
              <a:rPr lang="ru-RU" sz="3600" dirty="0">
                <a:solidFill>
                  <a:srgbClr val="002060"/>
                </a:solidFill>
                <a:latin typeface="Times New Roman" panose="02020603050405020304" pitchFamily="18" charset="0"/>
                <a:cs typeface="Times New Roman" panose="02020603050405020304" pitchFamily="18" charset="0"/>
              </a:rPr>
              <a:t> теория</a:t>
            </a:r>
            <a:r>
              <a:rPr lang="kk-KZ"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3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 name="Рисунок 19">
            <a:extLst>
              <a:ext uri="{FF2B5EF4-FFF2-40B4-BE49-F238E27FC236}">
                <a16:creationId xmlns:a16="http://schemas.microsoft.com/office/drawing/2014/main" id="{7C097E58-F672-7E6B-3F7E-70EF3A37DB70}"/>
              </a:ext>
            </a:extLst>
          </p:cNvPr>
          <p:cNvPicPr>
            <a:picLocks noChangeAspect="1"/>
          </p:cNvPicPr>
          <p:nvPr/>
        </p:nvPicPr>
        <p:blipFill>
          <a:blip r:embed="rId2"/>
          <a:stretch>
            <a:fillRect/>
          </a:stretch>
        </p:blipFill>
        <p:spPr>
          <a:xfrm>
            <a:off x="11068023" y="2374900"/>
            <a:ext cx="7219977" cy="7070922"/>
          </a:xfrm>
          <a:prstGeom prst="rect">
            <a:avLst/>
          </a:prstGeom>
        </p:spPr>
      </p:pic>
    </p:spTree>
    <p:extLst>
      <p:ext uri="{BB962C8B-B14F-4D97-AF65-F5344CB8AC3E}">
        <p14:creationId xmlns:p14="http://schemas.microsoft.com/office/powerpoint/2010/main" val="400790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20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ppt_x"/>
                                          </p:val>
                                        </p:tav>
                                        <p:tav tm="100000">
                                          <p:val>
                                            <p:strVal val="#ppt_x"/>
                                          </p:val>
                                        </p:tav>
                                      </p:tavLst>
                                    </p:anim>
                                    <p:anim calcmode="lin" valueType="num">
                                      <p:cBhvr additive="base">
                                        <p:cTn id="23" dur="10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nodeType="afterEffect">
                                  <p:stCondLst>
                                    <p:cond delay="2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90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ppt_x"/>
                                          </p:val>
                                        </p:tav>
                                        <p:tav tm="100000">
                                          <p:val>
                                            <p:strVal val="#ppt_x"/>
                                          </p:val>
                                        </p:tav>
                                      </p:tavLst>
                                    </p:anim>
                                    <p:anim calcmode="lin" valueType="num">
                                      <p:cBhvr additive="base">
                                        <p:cTn id="33" dur="10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0000"/>
                            </p:stCondLst>
                            <p:childTnLst>
                              <p:par>
                                <p:cTn id="35" presetID="2" presetClass="entr" presetSubtype="4" fill="hold" nodeType="afterEffect">
                                  <p:stCondLst>
                                    <p:cond delay="20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ppt_x"/>
                                          </p:val>
                                        </p:tav>
                                        <p:tav tm="100000">
                                          <p:val>
                                            <p:strVal val="#ppt_x"/>
                                          </p:val>
                                        </p:tav>
                                      </p:tavLst>
                                    </p:anim>
                                    <p:anim calcmode="lin" valueType="num">
                                      <p:cBhvr additive="base">
                                        <p:cTn id="3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1758E1-0494-AAAE-2206-B4952A034197}"/>
              </a:ext>
            </a:extLst>
          </p:cNvPr>
          <p:cNvSpPr txBox="1"/>
          <p:nvPr/>
        </p:nvSpPr>
        <p:spPr>
          <a:xfrm>
            <a:off x="2895600" y="524933"/>
            <a:ext cx="13258800" cy="954107"/>
          </a:xfrm>
          <a:prstGeom prst="rect">
            <a:avLst/>
          </a:prstGeom>
          <a:noFill/>
        </p:spPr>
        <p:txBody>
          <a:bodyPr wrap="square">
            <a:spAutoFit/>
          </a:bodyPr>
          <a:lstStyle/>
          <a:p>
            <a:pPr algn="ctr"/>
            <a:r>
              <a:rPr lang="ru-RU"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Геосаясат ХІХ-ХХ ғасырлар тоғысында дүниеге келді. Геосаясаттын негізін  қалаушылар</a:t>
            </a: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дың </a:t>
            </a:r>
            <a:r>
              <a:rPr lang="ru-RU"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қатарына</a:t>
            </a:r>
            <a:endParaRPr lang="ru-RU"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10" name="Схема 9">
            <a:extLst>
              <a:ext uri="{FF2B5EF4-FFF2-40B4-BE49-F238E27FC236}">
                <a16:creationId xmlns:a16="http://schemas.microsoft.com/office/drawing/2014/main" id="{4C208F77-1A31-7007-0791-4610C3C6BED8}"/>
              </a:ext>
            </a:extLst>
          </p:cNvPr>
          <p:cNvGraphicFramePr/>
          <p:nvPr>
            <p:extLst>
              <p:ext uri="{D42A27DB-BD31-4B8C-83A1-F6EECF244321}">
                <p14:modId xmlns:p14="http://schemas.microsoft.com/office/powerpoint/2010/main" val="829483992"/>
              </p:ext>
            </p:extLst>
          </p:nvPr>
        </p:nvGraphicFramePr>
        <p:xfrm>
          <a:off x="-1066800" y="2019300"/>
          <a:ext cx="20726400" cy="777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403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37C0C-BD19-233B-11D7-970034B9FE0E}"/>
              </a:ext>
            </a:extLst>
          </p:cNvPr>
          <p:cNvSpPr txBox="1"/>
          <p:nvPr/>
        </p:nvSpPr>
        <p:spPr>
          <a:xfrm>
            <a:off x="8466" y="495300"/>
            <a:ext cx="10049933" cy="9467464"/>
          </a:xfrm>
          <a:prstGeom prst="rect">
            <a:avLst/>
          </a:prstGeom>
          <a:noFill/>
        </p:spPr>
        <p:txBody>
          <a:bodyPr wrap="square">
            <a:spAutoFit/>
          </a:bodyPr>
          <a:lstStyle/>
          <a:p>
            <a:pPr marL="540385" algn="just">
              <a:lnSpc>
                <a:spcPct val="115000"/>
              </a:lnSpc>
              <a:spcAft>
                <a:spcPts val="600"/>
              </a:spcAft>
            </a:pP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ХХ ғасырда Германияда, Англияда жəне АҚШ – та геосаяси</a:t>
            </a:r>
            <a:r>
              <a:rPr lang="ru-RU" sz="2800" spc="26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ойдың</a:t>
            </a:r>
            <a:r>
              <a:rPr lang="ru-RU" sz="2800" spc="27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əлемдік</a:t>
            </a:r>
            <a:r>
              <a:rPr lang="ru-RU" sz="2800" spc="27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орталықтары</a:t>
            </a:r>
            <a:r>
              <a:rPr lang="ru-RU" sz="2800" spc="26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қалыптасты.</a:t>
            </a:r>
            <a:r>
              <a:rPr lang="ru-RU" sz="2800" spc="26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Геосаяси</a:t>
            </a:r>
            <a:r>
              <a:rPr lang="ru-RU" sz="2800" spc="27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ой</a:t>
            </a:r>
            <a:r>
              <a:rPr lang="ru-RU" sz="2800" spc="27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2800" spc="25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пікірлердің</a:t>
            </a:r>
            <a:r>
              <a:rPr lang="ru-RU" sz="2800" spc="26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дамуына</a:t>
            </a:r>
            <a:r>
              <a:rPr lang="ru-RU" sz="2800" spc="-1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жəне Германияның геосаяси тұжырымдамасын негіздеуде айтарлықтай үлес қосқан генерал К. Хаусхофер болды. Ағылшын – америка геосаяси мектебінде, Х. Маккиндермен қатар, А.Т. Мэхэн жəне Н. Спикмен белсенді еңбек етті. Орыс геосаясаткерлерінің арасынан Еуразия теориясын жақтаушыларды айтуға болады, </a:t>
            </a:r>
            <a:r>
              <a:rPr lang="ru-RU"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солардың</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бірі</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П.А. Савицкий, сонымен қатар көрнекті ғалым Л.Н. Гумилев. Геосаясат ілім ретінде географиялық факторлардың дүние жүзі тарихындағы мемлекеттің роліне ықпал ету заңдылықтарын, əртүрлі халықтар мен елдерде саяси тенденциялардың жəне ұлттық – мемлекеттік мүдделердің қалыптасу заңдылықтарын </a:t>
            </a:r>
            <a:r>
              <a:rPr lang="ru-RU"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зерттейді</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Геосаясат</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үшін тұрақтылық тəртібі бар сипаттың ғана бірінші қатарлық маңыздылығы</a:t>
            </a:r>
            <a:r>
              <a:rPr lang="ru-RU" sz="2800" spc="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бар: тек геосаяси тұрақты шамалар ғана жаһандағы жағдайды, қайсыбір елдердегі жағдайды, олардың əлеуетті мүмкіндіктерін бағалауда басты өлшем қызметін атқарады</a:t>
            </a:r>
            <a:r>
              <a:rPr lang="ru-RU"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AC4D623E-FBD1-2747-6860-009561DBED18}"/>
              </a:ext>
            </a:extLst>
          </p:cNvPr>
          <p:cNvPicPr>
            <a:picLocks noChangeAspect="1"/>
          </p:cNvPicPr>
          <p:nvPr/>
        </p:nvPicPr>
        <p:blipFill>
          <a:blip r:embed="rId2"/>
          <a:stretch>
            <a:fillRect/>
          </a:stretch>
        </p:blipFill>
        <p:spPr>
          <a:xfrm>
            <a:off x="10591800" y="723900"/>
            <a:ext cx="6400800" cy="4038600"/>
          </a:xfrm>
          <a:prstGeom prst="rect">
            <a:avLst/>
          </a:prstGeom>
        </p:spPr>
      </p:pic>
      <p:sp>
        <p:nvSpPr>
          <p:cNvPr id="11" name="TextBox 10">
            <a:extLst>
              <a:ext uri="{FF2B5EF4-FFF2-40B4-BE49-F238E27FC236}">
                <a16:creationId xmlns:a16="http://schemas.microsoft.com/office/drawing/2014/main" id="{C80037D9-B4AD-0E95-9DC0-882B9BB97661}"/>
              </a:ext>
            </a:extLst>
          </p:cNvPr>
          <p:cNvSpPr txBox="1"/>
          <p:nvPr/>
        </p:nvSpPr>
        <p:spPr>
          <a:xfrm>
            <a:off x="12420600" y="4811645"/>
            <a:ext cx="9144000" cy="523220"/>
          </a:xfrm>
          <a:prstGeom prst="rect">
            <a:avLst/>
          </a:prstGeom>
          <a:noFill/>
        </p:spPr>
        <p:txBody>
          <a:bodyPr wrap="square">
            <a:spAutoFit/>
          </a:bodyPr>
          <a:lstStyle/>
          <a:p>
            <a:r>
              <a:rPr kumimoji="0" lang="ru-RU"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К. Хаусхофер </a:t>
            </a:r>
            <a:endParaRPr lang="ru-RU" dirty="0"/>
          </a:p>
        </p:txBody>
      </p:sp>
      <p:pic>
        <p:nvPicPr>
          <p:cNvPr id="13" name="Рисунок 12">
            <a:extLst>
              <a:ext uri="{FF2B5EF4-FFF2-40B4-BE49-F238E27FC236}">
                <a16:creationId xmlns:a16="http://schemas.microsoft.com/office/drawing/2014/main" id="{3D9DBB7F-8777-6796-C349-E4F548069EFF}"/>
              </a:ext>
            </a:extLst>
          </p:cNvPr>
          <p:cNvPicPr>
            <a:picLocks noChangeAspect="1"/>
          </p:cNvPicPr>
          <p:nvPr/>
        </p:nvPicPr>
        <p:blipFill>
          <a:blip r:embed="rId3"/>
          <a:stretch>
            <a:fillRect/>
          </a:stretch>
        </p:blipFill>
        <p:spPr>
          <a:xfrm>
            <a:off x="10591801" y="5313698"/>
            <a:ext cx="6858000" cy="4401802"/>
          </a:xfrm>
          <a:prstGeom prst="rect">
            <a:avLst/>
          </a:prstGeom>
        </p:spPr>
      </p:pic>
    </p:spTree>
    <p:extLst>
      <p:ext uri="{BB962C8B-B14F-4D97-AF65-F5344CB8AC3E}">
        <p14:creationId xmlns:p14="http://schemas.microsoft.com/office/powerpoint/2010/main" val="252093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459688-FCF9-ED44-29B3-A67C00A9388E}"/>
              </a:ext>
            </a:extLst>
          </p:cNvPr>
          <p:cNvSpPr txBox="1"/>
          <p:nvPr/>
        </p:nvSpPr>
        <p:spPr>
          <a:xfrm>
            <a:off x="8686800" y="647700"/>
            <a:ext cx="9372600" cy="9448740"/>
          </a:xfrm>
          <a:prstGeom prst="rect">
            <a:avLst/>
          </a:prstGeom>
          <a:noFill/>
        </p:spPr>
        <p:txBody>
          <a:bodyPr wrap="square">
            <a:spAutoFit/>
          </a:bodyPr>
          <a:lstStyle/>
          <a:p>
            <a:pPr algn="just"/>
            <a:r>
              <a:rPr lang="ru-RU" sz="3200" dirty="0">
                <a:solidFill>
                  <a:srgbClr val="002060"/>
                </a:solidFill>
                <a:effectLst/>
                <a:latin typeface="Times New Roman" panose="02020603050405020304" pitchFamily="18" charset="0"/>
                <a:ea typeface="Calibri" panose="020F0502020204030204" pitchFamily="34" charset="0"/>
              </a:rPr>
              <a:t>Геосаясаттың өзгермелі факторлары – бұл халық (демографиялық фактор), ресурстар (қаржы – экономикалық, материалдық жəне т.б.), саяси мəдениет, қоғамның əлеуметтік- таптық құрылымы жəне т.б. Мұндай өзгермелі өлшемдер ( əсіресе ел-жұрт халық) мемлекеттің даму үрдісіне айтарлықтай ықпал етеді, бірақ олар өздерінің ықпалы мен маңыздылығы жағынан тұрақты факторларға жол береді. Соңғы кезде тұрақты факторлар жүйесі туралы теориялық түсініктерге кейбір өзгерістер енгізілді. Мысалы, қазіргі геосаясатта ұзақ мерзімді тұрақтылық факторы ретінде өркениеттік фактордың роліне аса көп көңіл аударылуда. Америка ғалымы С.Хантингтонның пікірі бойынша, жүздеген жылдар бойы қалыптасқан өркениеттік өзгешеліктер, көз жетерлік болашақта жоғалмайды, өйткені олар саяси идеологиялар мен саяси өлшемдер арасындағы өзгешеліктерге қарағанда əлдеқайда іргелі. </a:t>
            </a:r>
            <a:endParaRPr lang="ru-RU" sz="3200" dirty="0">
              <a:solidFill>
                <a:srgbClr val="002060"/>
              </a:solidFill>
            </a:endParaRPr>
          </a:p>
        </p:txBody>
      </p:sp>
      <p:pic>
        <p:nvPicPr>
          <p:cNvPr id="6" name="Рисунок 5">
            <a:extLst>
              <a:ext uri="{FF2B5EF4-FFF2-40B4-BE49-F238E27FC236}">
                <a16:creationId xmlns:a16="http://schemas.microsoft.com/office/drawing/2014/main" id="{EE2049FB-0DF5-F4CD-17EF-B9FC02852EA6}"/>
              </a:ext>
            </a:extLst>
          </p:cNvPr>
          <p:cNvPicPr>
            <a:picLocks noChangeAspect="1"/>
          </p:cNvPicPr>
          <p:nvPr/>
        </p:nvPicPr>
        <p:blipFill>
          <a:blip r:embed="rId2"/>
          <a:stretch>
            <a:fillRect/>
          </a:stretch>
        </p:blipFill>
        <p:spPr>
          <a:xfrm>
            <a:off x="-25399" y="0"/>
            <a:ext cx="8483600" cy="10287000"/>
          </a:xfrm>
          <a:prstGeom prst="rect">
            <a:avLst/>
          </a:prstGeom>
        </p:spPr>
      </p:pic>
      <p:sp>
        <p:nvSpPr>
          <p:cNvPr id="8" name="TextBox 7">
            <a:extLst>
              <a:ext uri="{FF2B5EF4-FFF2-40B4-BE49-F238E27FC236}">
                <a16:creationId xmlns:a16="http://schemas.microsoft.com/office/drawing/2014/main" id="{CBBC0707-534F-442A-B2BF-C0319D46AB5A}"/>
              </a:ext>
            </a:extLst>
          </p:cNvPr>
          <p:cNvSpPr txBox="1"/>
          <p:nvPr/>
        </p:nvSpPr>
        <p:spPr>
          <a:xfrm>
            <a:off x="1905000" y="9696330"/>
            <a:ext cx="9220200" cy="400110"/>
          </a:xfrm>
          <a:prstGeom prst="rect">
            <a:avLst/>
          </a:prstGeom>
          <a:noFill/>
        </p:spPr>
        <p:txBody>
          <a:bodyPr wrap="square">
            <a:spAutoFit/>
          </a:bodyPr>
          <a:lstStyle/>
          <a:p>
            <a:r>
              <a:rPr lang="ru-RU" sz="1800" dirty="0">
                <a:solidFill>
                  <a:srgbClr val="002060"/>
                </a:solidFill>
                <a:effectLst/>
                <a:latin typeface="Times New Roman" panose="02020603050405020304" pitchFamily="18" charset="0"/>
                <a:ea typeface="Calibri" panose="020F0502020204030204" pitchFamily="34" charset="0"/>
              </a:rPr>
              <a:t>С</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.Хантингтонның  </a:t>
            </a:r>
            <a:r>
              <a:rPr lang="ru-RU" sz="2000" dirty="0">
                <a:solidFill>
                  <a:srgbClr val="002060"/>
                </a:solidFill>
                <a:effectLst/>
                <a:latin typeface="Times New Roman" panose="02020603050405020304" pitchFamily="18" charset="0"/>
                <a:cs typeface="Times New Roman" panose="02020603050405020304" pitchFamily="18" charset="0"/>
              </a:rPr>
              <a:t>Өркениеттер </a:t>
            </a:r>
            <a:r>
              <a:rPr lang="ru-RU" sz="2000" dirty="0">
                <a:solidFill>
                  <a:srgbClr val="002060"/>
                </a:solidFill>
                <a:latin typeface="Times New Roman" panose="02020603050405020304" pitchFamily="18" charset="0"/>
                <a:cs typeface="Times New Roman" panose="02020603050405020304" pitchFamily="18" charset="0"/>
              </a:rPr>
              <a:t>қ</a:t>
            </a:r>
            <a:r>
              <a:rPr lang="ru-RU" sz="2000" dirty="0">
                <a:solidFill>
                  <a:srgbClr val="002060"/>
                </a:solidFill>
                <a:effectLst/>
                <a:latin typeface="Times New Roman" panose="02020603050405020304" pitchFamily="18" charset="0"/>
                <a:cs typeface="Times New Roman" panose="02020603050405020304" pitchFamily="18" charset="0"/>
              </a:rPr>
              <a:t>ақтығысы картасы</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212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низ 1"/>
          <p:cNvSpPr/>
          <p:nvPr/>
        </p:nvSpPr>
        <p:spPr>
          <a:xfrm>
            <a:off x="1143000" y="385233"/>
            <a:ext cx="15697200" cy="464820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rgbClr val="002060"/>
                </a:solidFill>
                <a:latin typeface="Times New Roman" panose="02020603050405020304" pitchFamily="18" charset="0"/>
                <a:cs typeface="Times New Roman" panose="02020603050405020304" pitchFamily="18" charset="0"/>
              </a:rPr>
              <a:t>Геосаясаттың өзгермелі факторлары – бұл халық ( демографиялық фактор), ресурстар ( қаржы – экономикалық, материалдық жəне т.б.), саяси мəдениет, қоғамның əлеуметтік- таптық құрылымы жəне т.б. Мұндай өзгермелі өлшемдер ( əсіресе ел-жұрт- халық) мемлекеттің даму үрдісіне айтарлықтай ықпал етеді, бірақ олар өздерінің ықпалы мен маңыздылығы жағынан тұрақты факторларға жол береді. Соңғы кезде тұрақты факторлар жүйесі туралы теориялық түсініктерге кейбір өзгерістер енгізілді.</a:t>
            </a:r>
          </a:p>
        </p:txBody>
      </p:sp>
      <p:pic>
        <p:nvPicPr>
          <p:cNvPr id="4" name="Рисунок 3">
            <a:extLst>
              <a:ext uri="{FF2B5EF4-FFF2-40B4-BE49-F238E27FC236}">
                <a16:creationId xmlns:a16="http://schemas.microsoft.com/office/drawing/2014/main" id="{267FD8AD-92E0-B1AB-766A-3E97725A656A}"/>
              </a:ext>
            </a:extLst>
          </p:cNvPr>
          <p:cNvPicPr>
            <a:picLocks noChangeAspect="1"/>
          </p:cNvPicPr>
          <p:nvPr/>
        </p:nvPicPr>
        <p:blipFill>
          <a:blip r:embed="rId2"/>
          <a:stretch>
            <a:fillRect/>
          </a:stretch>
        </p:blipFill>
        <p:spPr>
          <a:xfrm>
            <a:off x="838200" y="5295900"/>
            <a:ext cx="7620000" cy="4610100"/>
          </a:xfrm>
          <a:prstGeom prst="rect">
            <a:avLst/>
          </a:prstGeom>
        </p:spPr>
      </p:pic>
      <p:pic>
        <p:nvPicPr>
          <p:cNvPr id="3" name="Рисунок 2">
            <a:extLst>
              <a:ext uri="{FF2B5EF4-FFF2-40B4-BE49-F238E27FC236}">
                <a16:creationId xmlns:a16="http://schemas.microsoft.com/office/drawing/2014/main" id="{4F08ACE9-7BFB-31C1-93B9-7C7E39A11645}"/>
              </a:ext>
            </a:extLst>
          </p:cNvPr>
          <p:cNvPicPr>
            <a:picLocks noChangeAspect="1"/>
          </p:cNvPicPr>
          <p:nvPr/>
        </p:nvPicPr>
        <p:blipFill>
          <a:blip r:embed="rId3"/>
          <a:stretch>
            <a:fillRect/>
          </a:stretch>
        </p:blipFill>
        <p:spPr>
          <a:xfrm>
            <a:off x="9448800" y="5295900"/>
            <a:ext cx="7620000" cy="4529668"/>
          </a:xfrm>
          <a:prstGeom prst="rect">
            <a:avLst/>
          </a:prstGeom>
        </p:spPr>
      </p:pic>
    </p:spTree>
    <p:extLst>
      <p:ext uri="{BB962C8B-B14F-4D97-AF65-F5344CB8AC3E}">
        <p14:creationId xmlns:p14="http://schemas.microsoft.com/office/powerpoint/2010/main" val="425108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430000" y="1717924"/>
            <a:ext cx="6858000" cy="10287595"/>
          </a:xfrm>
          <a:prstGeom prst="rect">
            <a:avLst/>
          </a:prstGeom>
        </p:spPr>
      </p:pic>
      <p:sp>
        <p:nvSpPr>
          <p:cNvPr id="6" name="Shape 2"/>
          <p:cNvSpPr/>
          <p:nvPr/>
        </p:nvSpPr>
        <p:spPr>
          <a:xfrm>
            <a:off x="477926" y="1181100"/>
            <a:ext cx="5376227" cy="7697213"/>
          </a:xfrm>
          <a:prstGeom prst="roundRect">
            <a:avLst>
              <a:gd name="adj" fmla="val 4671"/>
            </a:avLst>
          </a:prstGeom>
          <a:solidFill>
            <a:srgbClr val="E1E1EA"/>
          </a:solidFill>
          <a:ln w="7620">
            <a:solidFill>
              <a:srgbClr val="C7C7D0"/>
            </a:solidFill>
            <a:prstDash val="solid"/>
          </a:ln>
        </p:spPr>
        <p:txBody>
          <a:bodyPr/>
          <a:lstStyle/>
          <a:p>
            <a:endParaRPr lang="ru-RU" sz="2250" dirty="0"/>
          </a:p>
        </p:txBody>
      </p:sp>
      <p:sp>
        <p:nvSpPr>
          <p:cNvPr id="8" name="Text 4"/>
          <p:cNvSpPr/>
          <p:nvPr/>
        </p:nvSpPr>
        <p:spPr>
          <a:xfrm>
            <a:off x="1008017" y="1717924"/>
            <a:ext cx="4846137" cy="2519958"/>
          </a:xfrm>
          <a:prstGeom prst="rect">
            <a:avLst/>
          </a:prstGeom>
          <a:noFill/>
          <a:ln/>
        </p:spPr>
        <p:txBody>
          <a:bodyPr wrap="square" lIns="0" tIns="0" rIns="0" bIns="0" rtlCol="0" anchor="t"/>
          <a:lstStyle/>
          <a:p>
            <a:pPr algn="ctr"/>
            <a:r>
              <a:rPr lang="ru-RU" sz="2400" dirty="0">
                <a:solidFill>
                  <a:srgbClr val="002060"/>
                </a:solidFill>
                <a:latin typeface="Times New Roman" panose="02020603050405020304" pitchFamily="18" charset="0"/>
                <a:ea typeface="Roboto" pitchFamily="34" charset="-122"/>
                <a:cs typeface="Times New Roman" panose="02020603050405020304" pitchFamily="18" charset="0"/>
              </a:rPr>
              <a:t>Геосаяси ғылымдарының қорытындыларына с</a:t>
            </a:r>
            <a:r>
              <a:rPr lang="en-US" sz="2400" dirty="0">
                <a:solidFill>
                  <a:srgbClr val="002060"/>
                </a:solidFill>
                <a:latin typeface="Times New Roman" panose="02020603050405020304" pitchFamily="18" charset="0"/>
                <a:ea typeface="Roboto" pitchFamily="34" charset="-122"/>
                <a:cs typeface="Times New Roman" panose="02020603050405020304" pitchFamily="18" charset="0"/>
              </a:rPr>
              <a:t>ə</a:t>
            </a:r>
            <a:r>
              <a:rPr lang="ru-RU" sz="2400" dirty="0">
                <a:solidFill>
                  <a:srgbClr val="002060"/>
                </a:solidFill>
                <a:latin typeface="Times New Roman" panose="02020603050405020304" pitchFamily="18" charset="0"/>
                <a:ea typeface="Roboto" pitchFamily="34" charset="-122"/>
                <a:cs typeface="Times New Roman" panose="02020603050405020304" pitchFamily="18" charset="0"/>
              </a:rPr>
              <a:t>йкес, геосаяси фактор мемлекеттің саяси жүйесінің қалыптасу ерекшелігіне принципиалды ықпал етеді. </a:t>
            </a:r>
          </a:p>
          <a:p>
            <a:pPr algn="ctr"/>
            <a:r>
              <a:rPr lang="ru-RU" sz="2400" dirty="0">
                <a:solidFill>
                  <a:srgbClr val="002060"/>
                </a:solidFill>
                <a:latin typeface="Times New Roman" panose="02020603050405020304" pitchFamily="18" charset="0"/>
                <a:ea typeface="Roboto" pitchFamily="34" charset="-122"/>
                <a:cs typeface="Times New Roman" panose="02020603050405020304" pitchFamily="18" charset="0"/>
              </a:rPr>
              <a:t>Ш. Монтескье бірінші болып мемлекеттердің саяси құрылысын бағалаудың, «геосаяси» критериін қолданған. Ол «Заңдар рухы туралы» трактатында, республиканың шағын полистерге, монархияны орташа көлемдегі мемлекеттерге, ал деспотияны «аса үлкен мемлекеттерге» сөзсіз т</a:t>
            </a:r>
            <a:r>
              <a:rPr lang="en-US" sz="2400" dirty="0">
                <a:solidFill>
                  <a:srgbClr val="002060"/>
                </a:solidFill>
                <a:latin typeface="Times New Roman" panose="02020603050405020304" pitchFamily="18" charset="0"/>
                <a:ea typeface="Roboto" pitchFamily="34" charset="-122"/>
                <a:cs typeface="Times New Roman" panose="02020603050405020304" pitchFamily="18" charset="0"/>
              </a:rPr>
              <a:t>ə</a:t>
            </a:r>
            <a:r>
              <a:rPr lang="ru-RU" sz="2400" dirty="0">
                <a:solidFill>
                  <a:srgbClr val="002060"/>
                </a:solidFill>
                <a:latin typeface="Times New Roman" panose="02020603050405020304" pitchFamily="18" charset="0"/>
                <a:ea typeface="Roboto" pitchFamily="34" charset="-122"/>
                <a:cs typeface="Times New Roman" panose="02020603050405020304" pitchFamily="18" charset="0"/>
              </a:rPr>
              <a:t>н болатындығын атап көрсетті. </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5" name="Shape 11"/>
          <p:cNvSpPr/>
          <p:nvPr/>
        </p:nvSpPr>
        <p:spPr>
          <a:xfrm>
            <a:off x="13487400" y="1257300"/>
            <a:ext cx="4601616" cy="7772400"/>
          </a:xfrm>
          <a:prstGeom prst="roundRect">
            <a:avLst>
              <a:gd name="adj" fmla="val 3966"/>
            </a:avLst>
          </a:prstGeom>
          <a:solidFill>
            <a:srgbClr val="E1E1EA"/>
          </a:solidFill>
          <a:ln w="7620">
            <a:solidFill>
              <a:srgbClr val="C7C7D0"/>
            </a:solidFill>
            <a:prstDash val="solid"/>
          </a:ln>
        </p:spPr>
        <p:txBody>
          <a:bodyPr/>
          <a:lstStyle/>
          <a:p>
            <a:pPr algn="ctr"/>
            <a:endParaRPr lang="ru-RU" sz="2400" dirty="0">
              <a:solidFill>
                <a:srgbClr val="002060"/>
              </a:solidFill>
              <a:latin typeface="Times New Roman" panose="02020603050405020304" pitchFamily="18" charset="0"/>
              <a:cs typeface="Times New Roman" panose="02020603050405020304" pitchFamily="18" charset="0"/>
            </a:endParaRPr>
          </a:p>
          <a:p>
            <a:pPr algn="ctr"/>
            <a:endParaRPr lang="ru-RU" sz="2400" dirty="0">
              <a:solidFill>
                <a:srgbClr val="002060"/>
              </a:solidFill>
              <a:latin typeface="Times New Roman" panose="02020603050405020304" pitchFamily="18" charset="0"/>
              <a:cs typeface="Times New Roman" panose="02020603050405020304" pitchFamily="18" charset="0"/>
            </a:endParaRPr>
          </a:p>
          <a:p>
            <a:pPr algn="ctr"/>
            <a:endParaRPr lang="ru-RU" sz="2400" dirty="0">
              <a:solidFill>
                <a:srgbClr val="002060"/>
              </a:solidFill>
              <a:latin typeface="Times New Roman" panose="02020603050405020304" pitchFamily="18" charset="0"/>
              <a:cs typeface="Times New Roman" panose="02020603050405020304" pitchFamily="18" charset="0"/>
            </a:endParaRPr>
          </a:p>
          <a:p>
            <a:pPr algn="ctr"/>
            <a:endParaRPr lang="ru-RU" sz="2400" dirty="0">
              <a:solidFill>
                <a:srgbClr val="002060"/>
              </a:solidFill>
              <a:latin typeface="Times New Roman" panose="02020603050405020304" pitchFamily="18" charset="0"/>
              <a:cs typeface="Times New Roman" panose="02020603050405020304" pitchFamily="18" charset="0"/>
            </a:endParaRPr>
          </a:p>
          <a:p>
            <a:pPr algn="ctr"/>
            <a:r>
              <a:rPr lang="ru-RU" sz="2400" dirty="0">
                <a:solidFill>
                  <a:srgbClr val="002060"/>
                </a:solidFill>
                <a:latin typeface="Times New Roman" panose="02020603050405020304" pitchFamily="18" charset="0"/>
                <a:cs typeface="Times New Roman" panose="02020603050405020304" pitchFamily="18" charset="0"/>
              </a:rPr>
              <a:t>Қазіргі </a:t>
            </a:r>
            <a:r>
              <a:rPr lang="ru-RU" sz="2400" dirty="0" err="1">
                <a:solidFill>
                  <a:srgbClr val="002060"/>
                </a:solidFill>
                <a:latin typeface="Times New Roman" panose="02020603050405020304" pitchFamily="18" charset="0"/>
                <a:cs typeface="Times New Roman" panose="02020603050405020304" pitchFamily="18" charset="0"/>
              </a:rPr>
              <a:t>геосаясат</a:t>
            </a:r>
            <a:r>
              <a:rPr lang="ru-RU" sz="2400" dirty="0">
                <a:solidFill>
                  <a:srgbClr val="002060"/>
                </a:solidFill>
                <a:latin typeface="Times New Roman" panose="02020603050405020304" pitchFamily="18" charset="0"/>
                <a:cs typeface="Times New Roman" panose="02020603050405020304" pitchFamily="18" charset="0"/>
              </a:rPr>
              <a:t> құрлықтағы мемлекеттер үшін </a:t>
            </a:r>
            <a:r>
              <a:rPr lang="en-US" sz="2400" dirty="0">
                <a:solidFill>
                  <a:srgbClr val="002060"/>
                </a:solidFill>
                <a:latin typeface="Times New Roman" panose="02020603050405020304" pitchFamily="18" charset="0"/>
                <a:cs typeface="Times New Roman" panose="02020603050405020304" pitchFamily="18" charset="0"/>
              </a:rPr>
              <a:t>ə</a:t>
            </a:r>
            <a:r>
              <a:rPr lang="ru-RU" sz="2400" dirty="0">
                <a:solidFill>
                  <a:srgbClr val="002060"/>
                </a:solidFill>
                <a:latin typeface="Times New Roman" panose="02020603050405020304" pitchFamily="18" charset="0"/>
                <a:cs typeface="Times New Roman" panose="02020603050405020304" pitchFamily="18" charset="0"/>
              </a:rPr>
              <a:t>детте биліктің орталықтануы, авторитарлы болуы т</a:t>
            </a:r>
            <a:r>
              <a:rPr lang="en-US" sz="2400" dirty="0">
                <a:solidFill>
                  <a:srgbClr val="002060"/>
                </a:solidFill>
                <a:latin typeface="Times New Roman" panose="02020603050405020304" pitchFamily="18" charset="0"/>
                <a:cs typeface="Times New Roman" panose="02020603050405020304" pitchFamily="18" charset="0"/>
              </a:rPr>
              <a:t>ə</a:t>
            </a:r>
            <a:r>
              <a:rPr lang="ru-RU" sz="2400" dirty="0">
                <a:solidFill>
                  <a:srgbClr val="002060"/>
                </a:solidFill>
                <a:latin typeface="Times New Roman" panose="02020603050405020304" pitchFamily="18" charset="0"/>
                <a:cs typeface="Times New Roman" panose="02020603050405020304" pitchFamily="18" charset="0"/>
              </a:rPr>
              <a:t>н десе, ал теңіздегі мемлекеттер үшін биліктің орталықсыздануы мен демократия болуы т</a:t>
            </a:r>
            <a:r>
              <a:rPr lang="en-US" sz="2400" dirty="0">
                <a:solidFill>
                  <a:srgbClr val="002060"/>
                </a:solidFill>
                <a:latin typeface="Times New Roman" panose="02020603050405020304" pitchFamily="18" charset="0"/>
                <a:cs typeface="Times New Roman" panose="02020603050405020304" pitchFamily="18" charset="0"/>
              </a:rPr>
              <a:t>ə</a:t>
            </a:r>
            <a:r>
              <a:rPr lang="ru-RU" sz="2400" dirty="0">
                <a:solidFill>
                  <a:srgbClr val="002060"/>
                </a:solidFill>
                <a:latin typeface="Times New Roman" panose="02020603050405020304" pitchFamily="18" charset="0"/>
                <a:cs typeface="Times New Roman" panose="02020603050405020304" pitchFamily="18" charset="0"/>
              </a:rPr>
              <a:t>н деп есептейді. Сонымен бірге геосаяси тұрақты шамалар, саяси курс түрінде мүмкін болатын белгілі бір шеңберді орнатады. </a:t>
            </a:r>
          </a:p>
        </p:txBody>
      </p:sp>
      <p:sp>
        <p:nvSpPr>
          <p:cNvPr id="25" name="AutoShape 2" descr="В ноябре 2016 г. произошло слияние ТОО «Байланыс-НАК» и филиала ТОО «ИВТ»  «ИВТ-БЕРЕН». | ТОО «KAP Technology»"/>
          <p:cNvSpPr>
            <a:spLocks noChangeAspect="1" noChangeArrowheads="1"/>
          </p:cNvSpPr>
          <p:nvPr/>
        </p:nvSpPr>
        <p:spPr bwMode="auto">
          <a:xfrm>
            <a:off x="194469" y="-180578"/>
            <a:ext cx="381000" cy="381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4300" tIns="57150" rIns="114300" bIns="57150" numCol="1" anchor="t" anchorCtr="0" compatLnSpc="1">
            <a:prstTxWarp prst="textNoShape">
              <a:avLst/>
            </a:prstTxWarp>
          </a:bodyPr>
          <a:lstStyle/>
          <a:p>
            <a:endParaRPr lang="ru-RU" sz="2250" dirty="0"/>
          </a:p>
        </p:txBody>
      </p:sp>
      <p:pic>
        <p:nvPicPr>
          <p:cNvPr id="5" name="Рисунок 4">
            <a:extLst>
              <a:ext uri="{FF2B5EF4-FFF2-40B4-BE49-F238E27FC236}">
                <a16:creationId xmlns:a16="http://schemas.microsoft.com/office/drawing/2014/main" id="{F909E863-1DBE-9C1A-205C-BB1B97894CCE}"/>
              </a:ext>
            </a:extLst>
          </p:cNvPr>
          <p:cNvPicPr>
            <a:picLocks noChangeAspect="1"/>
          </p:cNvPicPr>
          <p:nvPr/>
        </p:nvPicPr>
        <p:blipFill>
          <a:blip r:embed="rId4"/>
          <a:stretch>
            <a:fillRect/>
          </a:stretch>
        </p:blipFill>
        <p:spPr>
          <a:xfrm>
            <a:off x="6015318" y="1278467"/>
            <a:ext cx="7273098" cy="7599846"/>
          </a:xfrm>
          <a:prstGeom prst="rect">
            <a:avLst/>
          </a:prstGeom>
        </p:spPr>
      </p:pic>
    </p:spTree>
    <p:extLst>
      <p:ext uri="{BB962C8B-B14F-4D97-AF65-F5344CB8AC3E}">
        <p14:creationId xmlns:p14="http://schemas.microsoft.com/office/powerpoint/2010/main" val="288236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DE58"/>
          </a:solid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11" name="object 11"/>
          <p:cNvSpPr txBox="1"/>
          <p:nvPr/>
        </p:nvSpPr>
        <p:spPr>
          <a:xfrm>
            <a:off x="122132" y="1991842"/>
            <a:ext cx="9783868" cy="6196825"/>
          </a:xfrm>
          <a:prstGeom prst="rect">
            <a:avLst/>
          </a:prstGeom>
        </p:spPr>
        <p:txBody>
          <a:bodyPr vert="horz" wrap="square" lIns="0" tIns="12700" rIns="0" bIns="0" rtlCol="0">
            <a:spAutoFit/>
          </a:bodyPr>
          <a:lstStyle/>
          <a:p>
            <a:pPr marL="12700" marR="5080" algn="ctr">
              <a:lnSpc>
                <a:spcPct val="114799"/>
              </a:lnSpc>
              <a:spcBef>
                <a:spcPts val="100"/>
              </a:spcBef>
            </a:pPr>
            <a:r>
              <a:rPr lang="ru-RU" sz="3200" b="1" spc="-155" dirty="0">
                <a:solidFill>
                  <a:srgbClr val="002060"/>
                </a:solidFill>
                <a:latin typeface="Times New Roman" panose="02020603050405020304" pitchFamily="18" charset="0"/>
                <a:cs typeface="Times New Roman" panose="02020603050405020304" pitchFamily="18" charset="0"/>
              </a:rPr>
              <a:t>Х</a:t>
            </a:r>
            <a:r>
              <a:rPr lang="en-US" sz="3200" b="1" spc="-155" dirty="0">
                <a:solidFill>
                  <a:srgbClr val="002060"/>
                </a:solidFill>
                <a:latin typeface="Times New Roman" panose="02020603050405020304" pitchFamily="18" charset="0"/>
                <a:cs typeface="Times New Roman" panose="02020603050405020304" pitchFamily="18" charset="0"/>
              </a:rPr>
              <a:t>VI –XIX </a:t>
            </a:r>
            <a:r>
              <a:rPr lang="ru-RU" sz="3200" b="1" spc="-155" dirty="0">
                <a:solidFill>
                  <a:srgbClr val="002060"/>
                </a:solidFill>
                <a:latin typeface="Times New Roman" panose="02020603050405020304" pitchFamily="18" charset="0"/>
                <a:cs typeface="Times New Roman" panose="02020603050405020304" pitchFamily="18" charset="0"/>
              </a:rPr>
              <a:t>ғасырларда құрлықтағы Еуропа державалар блогіне қарсы тұра білген Британия империясы («теңіз иесі») жаңа заманда теңіздегі қуаттылықты бейнеледі. ХХ ғасырдың ІІ жартысында Ұлыбританияның геосаяси мұрагеріне айналған АҚШ, құрылықтағы қуатты держава ретінде көрінген КСРО мен «суық соғыс» жағдайында болды. «Ортаңғы аумақ» деп аталатын, құрлықтың өзегін құрайтын кеңістікті иелену Еуразия құрылығына басымдық кілті болып табылатындығы геосаяси ғылымдардың маңызды да мазмұнды қорытындылары екенін айтуымыз керек.</a:t>
            </a:r>
            <a:endParaRPr sz="32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60C398F3-07C1-C3E6-2973-6811FBFA618F}"/>
              </a:ext>
            </a:extLst>
          </p:cNvPr>
          <p:cNvPicPr>
            <a:picLocks noChangeAspect="1"/>
          </p:cNvPicPr>
          <p:nvPr/>
        </p:nvPicPr>
        <p:blipFill>
          <a:blip r:embed="rId2"/>
          <a:stretch>
            <a:fillRect/>
          </a:stretch>
        </p:blipFill>
        <p:spPr>
          <a:xfrm>
            <a:off x="10028132" y="1991842"/>
            <a:ext cx="8251401" cy="6420746"/>
          </a:xfrm>
          <a:prstGeom prst="rect">
            <a:avLst/>
          </a:prstGeom>
        </p:spPr>
      </p:pic>
    </p:spTree>
    <p:extLst>
      <p:ext uri="{BB962C8B-B14F-4D97-AF65-F5344CB8AC3E}">
        <p14:creationId xmlns:p14="http://schemas.microsoft.com/office/powerpoint/2010/main" val="65359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779207" y="1920650"/>
            <a:ext cx="2027546" cy="3080525"/>
          </a:xfrm>
          <a:custGeom>
            <a:avLst/>
            <a:gdLst/>
            <a:ahLst/>
            <a:cxnLst/>
            <a:rect l="l" t="t" r="r" b="b"/>
            <a:pathLst>
              <a:path w="2027545" h="3080525">
                <a:moveTo>
                  <a:pt x="0" y="0"/>
                </a:moveTo>
                <a:lnTo>
                  <a:pt x="2027545" y="0"/>
                </a:lnTo>
                <a:lnTo>
                  <a:pt x="2027545" y="3080525"/>
                </a:lnTo>
                <a:lnTo>
                  <a:pt x="0" y="3080525"/>
                </a:lnTo>
                <a:lnTo>
                  <a:pt x="0" y="0"/>
                </a:lnTo>
                <a:close/>
              </a:path>
            </a:pathLst>
          </a:custGeom>
          <a:solidFill>
            <a:schemeClr val="accent2"/>
          </a:solidFill>
        </p:spPr>
        <p:txBody>
          <a:bodyPr/>
          <a:lstStyle/>
          <a:p>
            <a:endParaRPr lang="ru-RU" dirty="0"/>
          </a:p>
        </p:txBody>
      </p:sp>
      <p:sp>
        <p:nvSpPr>
          <p:cNvPr id="4" name="Freeform 4"/>
          <p:cNvSpPr/>
          <p:nvPr/>
        </p:nvSpPr>
        <p:spPr>
          <a:xfrm rot="2035253">
            <a:off x="15331118" y="4817489"/>
            <a:ext cx="7835078"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dirty="0"/>
          </a:p>
        </p:txBody>
      </p:sp>
      <p:sp>
        <p:nvSpPr>
          <p:cNvPr id="5" name="AutoShape 5"/>
          <p:cNvSpPr/>
          <p:nvPr/>
        </p:nvSpPr>
        <p:spPr>
          <a:xfrm>
            <a:off x="0" y="5491117"/>
            <a:ext cx="18120360" cy="117968"/>
          </a:xfrm>
          <a:prstGeom prst="line">
            <a:avLst/>
          </a:prstGeom>
          <a:ln w="38100" cap="flat">
            <a:solidFill>
              <a:srgbClr val="000000"/>
            </a:solidFill>
            <a:prstDash val="solid"/>
            <a:headEnd type="none" w="sm" len="sm"/>
            <a:tailEnd type="none" w="sm" len="sm"/>
          </a:ln>
        </p:spPr>
        <p:txBody>
          <a:bodyPr/>
          <a:lstStyle/>
          <a:p>
            <a:endParaRPr lang="ru-RU" dirty="0"/>
          </a:p>
        </p:txBody>
      </p:sp>
      <p:grpSp>
        <p:nvGrpSpPr>
          <p:cNvPr id="6" name="Group 6"/>
          <p:cNvGrpSpPr/>
          <p:nvPr/>
        </p:nvGrpSpPr>
        <p:grpSpPr>
          <a:xfrm>
            <a:off x="3542438" y="5240576"/>
            <a:ext cx="501083" cy="501083"/>
            <a:chOff x="0" y="0"/>
            <a:chExt cx="812800" cy="812800"/>
          </a:xfrm>
          <a:solidFill>
            <a:schemeClr val="accent2"/>
          </a:solidFill>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ru-RU" dirty="0"/>
            </a:p>
          </p:txBody>
        </p:sp>
        <p:sp>
          <p:nvSpPr>
            <p:cNvPr id="8" name="TextBox 8"/>
            <p:cNvSpPr txBox="1"/>
            <p:nvPr/>
          </p:nvSpPr>
          <p:spPr>
            <a:xfrm>
              <a:off x="76200" y="57150"/>
              <a:ext cx="660400" cy="679450"/>
            </a:xfrm>
            <a:prstGeom prst="rect">
              <a:avLst/>
            </a:prstGeom>
            <a:grpFill/>
          </p:spPr>
          <p:txBody>
            <a:bodyPr lIns="50801" tIns="50801" rIns="50801" bIns="50801" rtlCol="0" anchor="ctr"/>
            <a:lstStyle/>
            <a:p>
              <a:pPr algn="ctr">
                <a:lnSpc>
                  <a:spcPts val="2859"/>
                </a:lnSpc>
              </a:pPr>
              <a:endParaRPr dirty="0">
                <a:solidFill>
                  <a:srgbClr val="002060"/>
                </a:solidFill>
                <a:latin typeface="Times New Roman" panose="02020603050405020304" pitchFamily="18" charset="0"/>
                <a:cs typeface="Times New Roman" panose="02020603050405020304" pitchFamily="18" charset="0"/>
              </a:endParaRPr>
            </a:p>
          </p:txBody>
        </p:sp>
      </p:grpSp>
      <p:sp>
        <p:nvSpPr>
          <p:cNvPr id="9" name="TextBox 9"/>
          <p:cNvSpPr txBox="1"/>
          <p:nvPr/>
        </p:nvSpPr>
        <p:spPr>
          <a:xfrm>
            <a:off x="609600" y="5913110"/>
            <a:ext cx="5867399" cy="3590727"/>
          </a:xfrm>
          <a:prstGeom prst="rect">
            <a:avLst/>
          </a:prstGeom>
        </p:spPr>
        <p:txBody>
          <a:bodyPr wrap="square" lIns="0" tIns="0" rIns="0" bIns="0" rtlCol="0" anchor="t">
            <a:spAutoFit/>
          </a:bodyPr>
          <a:lstStyle/>
          <a:p>
            <a:pPr algn="ctr">
              <a:lnSpc>
                <a:spcPts val="2828"/>
              </a:lnSpc>
            </a:pPr>
            <a:r>
              <a:rPr lang="ru-RU" sz="2800" spc="200" dirty="0">
                <a:solidFill>
                  <a:srgbClr val="002060"/>
                </a:solidFill>
                <a:latin typeface="Times New Roman" panose="02020603050405020304" pitchFamily="18" charset="0"/>
                <a:ea typeface="DM Sans"/>
                <a:cs typeface="Times New Roman" panose="02020603050405020304" pitchFamily="18" charset="0"/>
                <a:sym typeface="DM Sans"/>
              </a:rPr>
              <a:t>Геосаясат тұрғысынан саяси құбылыстарды зерттеу макроталдау мен ғылыми болжам үшін жаңа мүмкіндіктер береді. </a:t>
            </a:r>
          </a:p>
          <a:p>
            <a:pPr algn="ctr">
              <a:lnSpc>
                <a:spcPts val="2828"/>
              </a:lnSpc>
            </a:pPr>
            <a:r>
              <a:rPr lang="ru-RU" sz="2800" spc="200" dirty="0">
                <a:solidFill>
                  <a:srgbClr val="002060"/>
                </a:solidFill>
                <a:latin typeface="Times New Roman" panose="02020603050405020304" pitchFamily="18" charset="0"/>
                <a:ea typeface="DM Sans"/>
                <a:cs typeface="Times New Roman" panose="02020603050405020304" pitchFamily="18" charset="0"/>
                <a:sym typeface="DM Sans"/>
              </a:rPr>
              <a:t>Сонымен қатар геосаяси ж</a:t>
            </a:r>
            <a:r>
              <a:rPr lang="en-US" sz="2800" spc="200" dirty="0">
                <a:solidFill>
                  <a:srgbClr val="002060"/>
                </a:solidFill>
                <a:latin typeface="Times New Roman" panose="02020603050405020304" pitchFamily="18" charset="0"/>
                <a:ea typeface="DM Sans"/>
                <a:cs typeface="Times New Roman" panose="02020603050405020304" pitchFamily="18" charset="0"/>
                <a:sym typeface="DM Sans"/>
              </a:rPr>
              <a:t>ə</a:t>
            </a:r>
            <a:r>
              <a:rPr lang="ru-RU" sz="2800" spc="200" dirty="0">
                <a:solidFill>
                  <a:srgbClr val="002060"/>
                </a:solidFill>
                <a:latin typeface="Times New Roman" panose="02020603050405020304" pitchFamily="18" charset="0"/>
                <a:ea typeface="DM Sans"/>
                <a:cs typeface="Times New Roman" panose="02020603050405020304" pitchFamily="18" charset="0"/>
                <a:sym typeface="DM Sans"/>
              </a:rPr>
              <a:t>не м</a:t>
            </a:r>
            <a:r>
              <a:rPr lang="en-US" sz="2800" spc="200" dirty="0">
                <a:solidFill>
                  <a:srgbClr val="002060"/>
                </a:solidFill>
                <a:latin typeface="Times New Roman" panose="02020603050405020304" pitchFamily="18" charset="0"/>
                <a:ea typeface="DM Sans"/>
                <a:cs typeface="Times New Roman" panose="02020603050405020304" pitchFamily="18" charset="0"/>
                <a:sym typeface="DM Sans"/>
              </a:rPr>
              <a:t>ə</a:t>
            </a:r>
            <a:r>
              <a:rPr lang="ru-RU" sz="2800" spc="200" dirty="0">
                <a:solidFill>
                  <a:srgbClr val="002060"/>
                </a:solidFill>
                <a:latin typeface="Times New Roman" panose="02020603050405020304" pitchFamily="18" charset="0"/>
                <a:ea typeface="DM Sans"/>
                <a:cs typeface="Times New Roman" panose="02020603050405020304" pitchFamily="18" charset="0"/>
                <a:sym typeface="DM Sans"/>
              </a:rPr>
              <a:t>дени- өркениетті амалдардың бірін – бірі толықтыруы ірі масштабтағы тарихи үрдістер туралы білімнің анықтығын арттырады.</a:t>
            </a:r>
            <a:endParaRPr lang="en-US" sz="2800" spc="200" dirty="0">
              <a:solidFill>
                <a:srgbClr val="002060"/>
              </a:solidFill>
              <a:latin typeface="Times New Roman" panose="02020603050405020304" pitchFamily="18" charset="0"/>
              <a:ea typeface="DM Sans"/>
              <a:cs typeface="Times New Roman" panose="02020603050405020304" pitchFamily="18" charset="0"/>
              <a:sym typeface="DM Sans"/>
            </a:endParaRPr>
          </a:p>
        </p:txBody>
      </p:sp>
      <p:sp>
        <p:nvSpPr>
          <p:cNvPr id="10" name="TextBox 10"/>
          <p:cNvSpPr txBox="1"/>
          <p:nvPr/>
        </p:nvSpPr>
        <p:spPr>
          <a:xfrm>
            <a:off x="2779207" y="2415399"/>
            <a:ext cx="2027546" cy="310150"/>
          </a:xfrm>
          <a:prstGeom prst="rect">
            <a:avLst/>
          </a:prstGeom>
        </p:spPr>
        <p:txBody>
          <a:bodyPr lIns="0" tIns="0" rIns="0" bIns="0" rtlCol="0" anchor="t">
            <a:spAutoFit/>
          </a:bodyPr>
          <a:lstStyle/>
          <a:p>
            <a:pPr algn="ctr">
              <a:lnSpc>
                <a:spcPts val="2621"/>
              </a:lnSpc>
            </a:pPr>
            <a:r>
              <a:rPr lang="kk-KZ" sz="2000" b="1" spc="186" dirty="0">
                <a:solidFill>
                  <a:srgbClr val="002060"/>
                </a:solidFill>
                <a:latin typeface="Times New Roman" panose="02020603050405020304" pitchFamily="18" charset="0"/>
                <a:ea typeface="DM Sans Bold"/>
                <a:cs typeface="Times New Roman" panose="02020603050405020304" pitchFamily="18" charset="0"/>
                <a:sym typeface="DM Sans Bold"/>
              </a:rPr>
              <a:t>Біріншіден</a:t>
            </a:r>
            <a:endParaRPr lang="en-US" sz="2000" b="1" spc="186" dirty="0">
              <a:solidFill>
                <a:srgbClr val="002060"/>
              </a:solidFill>
              <a:latin typeface="Times New Roman" panose="02020603050405020304" pitchFamily="18" charset="0"/>
              <a:ea typeface="DM Sans Bold"/>
              <a:cs typeface="Times New Roman" panose="02020603050405020304" pitchFamily="18" charset="0"/>
              <a:sym typeface="DM Sans Bold"/>
            </a:endParaRPr>
          </a:p>
        </p:txBody>
      </p:sp>
      <p:sp>
        <p:nvSpPr>
          <p:cNvPr id="11" name="Freeform 11"/>
          <p:cNvSpPr/>
          <p:nvPr/>
        </p:nvSpPr>
        <p:spPr>
          <a:xfrm>
            <a:off x="7622673" y="2088738"/>
            <a:ext cx="2027546" cy="3080525"/>
          </a:xfrm>
          <a:custGeom>
            <a:avLst/>
            <a:gdLst/>
            <a:ahLst/>
            <a:cxnLst/>
            <a:rect l="l" t="t" r="r" b="b"/>
            <a:pathLst>
              <a:path w="2027545" h="3080525">
                <a:moveTo>
                  <a:pt x="0" y="0"/>
                </a:moveTo>
                <a:lnTo>
                  <a:pt x="2027546" y="0"/>
                </a:lnTo>
                <a:lnTo>
                  <a:pt x="2027546" y="3080525"/>
                </a:lnTo>
                <a:lnTo>
                  <a:pt x="0" y="3080525"/>
                </a:lnTo>
                <a:lnTo>
                  <a:pt x="0" y="0"/>
                </a:lnTo>
                <a:close/>
              </a:path>
            </a:pathLst>
          </a:custGeom>
          <a:solidFill>
            <a:schemeClr val="accent2"/>
          </a:solidFill>
        </p:spPr>
        <p:txBody>
          <a:bodyPr/>
          <a:lstStyle/>
          <a:p>
            <a:endParaRPr lang="ru-RU" dirty="0"/>
          </a:p>
        </p:txBody>
      </p:sp>
      <p:grpSp>
        <p:nvGrpSpPr>
          <p:cNvPr id="12" name="Group 12"/>
          <p:cNvGrpSpPr/>
          <p:nvPr/>
        </p:nvGrpSpPr>
        <p:grpSpPr>
          <a:xfrm>
            <a:off x="8382460" y="5354221"/>
            <a:ext cx="501083" cy="501083"/>
            <a:chOff x="0" y="0"/>
            <a:chExt cx="812800" cy="812800"/>
          </a:xfrm>
          <a:solidFill>
            <a:schemeClr val="accent2"/>
          </a:solidFill>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ru-RU" dirty="0"/>
            </a:p>
          </p:txBody>
        </p:sp>
        <p:sp>
          <p:nvSpPr>
            <p:cNvPr id="14" name="TextBox 14"/>
            <p:cNvSpPr txBox="1"/>
            <p:nvPr/>
          </p:nvSpPr>
          <p:spPr>
            <a:xfrm>
              <a:off x="76200" y="57150"/>
              <a:ext cx="660400" cy="679450"/>
            </a:xfrm>
            <a:prstGeom prst="rect">
              <a:avLst/>
            </a:prstGeom>
            <a:grpFill/>
          </p:spPr>
          <p:txBody>
            <a:bodyPr lIns="50801" tIns="50801" rIns="50801" bIns="50801" rtlCol="0" anchor="ctr"/>
            <a:lstStyle/>
            <a:p>
              <a:pPr algn="ctr">
                <a:lnSpc>
                  <a:spcPts val="2859"/>
                </a:lnSpc>
              </a:pPr>
              <a:endParaRPr dirty="0">
                <a:solidFill>
                  <a:srgbClr val="002060"/>
                </a:solidFill>
                <a:latin typeface="Times New Roman" panose="02020603050405020304" pitchFamily="18" charset="0"/>
                <a:cs typeface="Times New Roman" panose="02020603050405020304" pitchFamily="18" charset="0"/>
              </a:endParaRPr>
            </a:p>
          </p:txBody>
        </p:sp>
      </p:grpSp>
      <p:sp>
        <p:nvSpPr>
          <p:cNvPr id="15" name="TextBox 15"/>
          <p:cNvSpPr txBox="1"/>
          <p:nvPr/>
        </p:nvSpPr>
        <p:spPr>
          <a:xfrm>
            <a:off x="7622673" y="2761702"/>
            <a:ext cx="2027546" cy="294953"/>
          </a:xfrm>
          <a:prstGeom prst="rect">
            <a:avLst/>
          </a:prstGeom>
        </p:spPr>
        <p:txBody>
          <a:bodyPr lIns="0" tIns="0" rIns="0" bIns="0" rtlCol="0" anchor="t">
            <a:spAutoFit/>
          </a:bodyPr>
          <a:lstStyle/>
          <a:p>
            <a:pPr algn="ctr">
              <a:lnSpc>
                <a:spcPts val="2346"/>
              </a:lnSpc>
            </a:pPr>
            <a:r>
              <a:rPr lang="kk-KZ" sz="2000" b="1" spc="167" dirty="0">
                <a:solidFill>
                  <a:srgbClr val="002060"/>
                </a:solidFill>
                <a:latin typeface="Times New Roman" panose="02020603050405020304" pitchFamily="18" charset="0"/>
                <a:ea typeface="DM Sans Bold"/>
                <a:cs typeface="Times New Roman" panose="02020603050405020304" pitchFamily="18" charset="0"/>
                <a:sym typeface="DM Sans Bold"/>
              </a:rPr>
              <a:t>Екіншіден</a:t>
            </a:r>
            <a:endParaRPr lang="en-US" sz="2000" b="1" spc="167" dirty="0">
              <a:solidFill>
                <a:srgbClr val="002060"/>
              </a:solidFill>
              <a:latin typeface="Times New Roman" panose="02020603050405020304" pitchFamily="18" charset="0"/>
              <a:ea typeface="DM Sans Bold"/>
              <a:cs typeface="Times New Roman" panose="02020603050405020304" pitchFamily="18" charset="0"/>
              <a:sym typeface="DM Sans Bold"/>
            </a:endParaRPr>
          </a:p>
        </p:txBody>
      </p:sp>
      <p:sp>
        <p:nvSpPr>
          <p:cNvPr id="16" name="Freeform 16"/>
          <p:cNvSpPr/>
          <p:nvPr/>
        </p:nvSpPr>
        <p:spPr>
          <a:xfrm>
            <a:off x="12945599" y="2150166"/>
            <a:ext cx="2027546" cy="3080525"/>
          </a:xfrm>
          <a:custGeom>
            <a:avLst/>
            <a:gdLst/>
            <a:ahLst/>
            <a:cxnLst/>
            <a:rect l="l" t="t" r="r" b="b"/>
            <a:pathLst>
              <a:path w="2027545" h="3080525">
                <a:moveTo>
                  <a:pt x="0" y="0"/>
                </a:moveTo>
                <a:lnTo>
                  <a:pt x="2027546" y="0"/>
                </a:lnTo>
                <a:lnTo>
                  <a:pt x="2027546" y="3080525"/>
                </a:lnTo>
                <a:lnTo>
                  <a:pt x="0" y="3080525"/>
                </a:lnTo>
                <a:lnTo>
                  <a:pt x="0" y="0"/>
                </a:lnTo>
                <a:close/>
              </a:path>
            </a:pathLst>
          </a:custGeom>
          <a:solidFill>
            <a:schemeClr val="accent2"/>
          </a:solidFill>
        </p:spPr>
        <p:txBody>
          <a:bodyPr/>
          <a:lstStyle/>
          <a:p>
            <a:endParaRPr lang="ru-RU" dirty="0"/>
          </a:p>
        </p:txBody>
      </p:sp>
      <p:grpSp>
        <p:nvGrpSpPr>
          <p:cNvPr id="17" name="Group 17"/>
          <p:cNvGrpSpPr/>
          <p:nvPr/>
        </p:nvGrpSpPr>
        <p:grpSpPr>
          <a:xfrm>
            <a:off x="13711750" y="5456151"/>
            <a:ext cx="501083" cy="501083"/>
            <a:chOff x="0" y="0"/>
            <a:chExt cx="812800" cy="812800"/>
          </a:xfrm>
          <a:solidFill>
            <a:schemeClr val="accent2"/>
          </a:solidFill>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ru-RU" dirty="0"/>
            </a:p>
          </p:txBody>
        </p:sp>
        <p:sp>
          <p:nvSpPr>
            <p:cNvPr id="19" name="TextBox 19"/>
            <p:cNvSpPr txBox="1"/>
            <p:nvPr/>
          </p:nvSpPr>
          <p:spPr>
            <a:xfrm>
              <a:off x="76200" y="57150"/>
              <a:ext cx="660400" cy="679450"/>
            </a:xfrm>
            <a:prstGeom prst="rect">
              <a:avLst/>
            </a:prstGeom>
            <a:grpFill/>
          </p:spPr>
          <p:txBody>
            <a:bodyPr lIns="50801" tIns="50801" rIns="50801" bIns="50801" rtlCol="0" anchor="ctr"/>
            <a:lstStyle/>
            <a:p>
              <a:pPr algn="ctr">
                <a:lnSpc>
                  <a:spcPts val="2859"/>
                </a:lnSpc>
              </a:pPr>
              <a:endParaRPr dirty="0">
                <a:solidFill>
                  <a:srgbClr val="002060"/>
                </a:solidFill>
                <a:latin typeface="Times New Roman" panose="02020603050405020304" pitchFamily="18" charset="0"/>
                <a:cs typeface="Times New Roman" panose="02020603050405020304" pitchFamily="18" charset="0"/>
              </a:endParaRPr>
            </a:p>
          </p:txBody>
        </p:sp>
      </p:grpSp>
      <p:sp>
        <p:nvSpPr>
          <p:cNvPr id="20" name="TextBox 20"/>
          <p:cNvSpPr txBox="1"/>
          <p:nvPr/>
        </p:nvSpPr>
        <p:spPr>
          <a:xfrm>
            <a:off x="12945599" y="2719790"/>
            <a:ext cx="2027546" cy="329386"/>
          </a:xfrm>
          <a:prstGeom prst="rect">
            <a:avLst/>
          </a:prstGeom>
        </p:spPr>
        <p:txBody>
          <a:bodyPr lIns="0" tIns="0" rIns="0" bIns="0" rtlCol="0" anchor="t">
            <a:spAutoFit/>
          </a:bodyPr>
          <a:lstStyle/>
          <a:p>
            <a:pPr algn="ctr">
              <a:lnSpc>
                <a:spcPts val="2760"/>
              </a:lnSpc>
            </a:pPr>
            <a:r>
              <a:rPr lang="kk-KZ" sz="2000" b="1" spc="197" dirty="0">
                <a:solidFill>
                  <a:srgbClr val="002060"/>
                </a:solidFill>
                <a:latin typeface="Times New Roman" panose="02020603050405020304" pitchFamily="18" charset="0"/>
                <a:ea typeface="DM Sans Bold"/>
                <a:cs typeface="Times New Roman" panose="02020603050405020304" pitchFamily="18" charset="0"/>
                <a:sym typeface="DM Sans Bold"/>
              </a:rPr>
              <a:t>Үшіншіден</a:t>
            </a:r>
            <a:endParaRPr lang="en-US" sz="2000" b="1" spc="197" dirty="0">
              <a:solidFill>
                <a:srgbClr val="002060"/>
              </a:solidFill>
              <a:latin typeface="Times New Roman" panose="02020603050405020304" pitchFamily="18" charset="0"/>
              <a:ea typeface="DM Sans Bold"/>
              <a:cs typeface="Times New Roman" panose="02020603050405020304" pitchFamily="18" charset="0"/>
              <a:sym typeface="DM Sans Bold"/>
            </a:endParaRPr>
          </a:p>
        </p:txBody>
      </p:sp>
      <p:sp>
        <p:nvSpPr>
          <p:cNvPr id="24" name="TextBox 24"/>
          <p:cNvSpPr txBox="1"/>
          <p:nvPr/>
        </p:nvSpPr>
        <p:spPr>
          <a:xfrm>
            <a:off x="14058829" y="5275808"/>
            <a:ext cx="407130" cy="418874"/>
          </a:xfrm>
          <a:prstGeom prst="rect">
            <a:avLst/>
          </a:prstGeom>
        </p:spPr>
        <p:txBody>
          <a:bodyPr lIns="50801" tIns="50801" rIns="50801" bIns="50801" rtlCol="0" anchor="ctr"/>
          <a:lstStyle/>
          <a:p>
            <a:pPr algn="ctr">
              <a:lnSpc>
                <a:spcPts val="2859"/>
              </a:lnSpc>
            </a:pPr>
            <a:endParaRPr dirty="0">
              <a:solidFill>
                <a:srgbClr val="002060"/>
              </a:solidFill>
              <a:latin typeface="Times New Roman" panose="02020603050405020304" pitchFamily="18" charset="0"/>
              <a:cs typeface="Times New Roman" panose="02020603050405020304" pitchFamily="18" charset="0"/>
            </a:endParaRPr>
          </a:p>
        </p:txBody>
      </p:sp>
      <p:sp>
        <p:nvSpPr>
          <p:cNvPr id="26" name="TextBox 26"/>
          <p:cNvSpPr txBox="1"/>
          <p:nvPr/>
        </p:nvSpPr>
        <p:spPr>
          <a:xfrm>
            <a:off x="6583092" y="6008201"/>
            <a:ext cx="4770708" cy="2885405"/>
          </a:xfrm>
          <a:prstGeom prst="rect">
            <a:avLst/>
          </a:prstGeom>
        </p:spPr>
        <p:txBody>
          <a:bodyPr wrap="square" lIns="0" tIns="0" rIns="0" bIns="0" rtlCol="0" anchor="t">
            <a:spAutoFit/>
          </a:bodyPr>
          <a:lstStyle/>
          <a:p>
            <a:pPr algn="ctr">
              <a:lnSpc>
                <a:spcPts val="2546"/>
              </a:lnSpc>
            </a:pPr>
            <a:r>
              <a:rPr lang="ru-RU" sz="2800" spc="180" dirty="0">
                <a:solidFill>
                  <a:srgbClr val="002060"/>
                </a:solidFill>
                <a:latin typeface="Times New Roman" panose="02020603050405020304" pitchFamily="18" charset="0"/>
                <a:ea typeface="DM Sans"/>
                <a:cs typeface="Times New Roman" panose="02020603050405020304" pitchFamily="18" charset="0"/>
                <a:sym typeface="DM Sans"/>
              </a:rPr>
              <a:t>Геосаясат саясаттың сыртқы ж</a:t>
            </a:r>
            <a:r>
              <a:rPr lang="en-US" sz="2800" spc="180" dirty="0">
                <a:solidFill>
                  <a:srgbClr val="002060"/>
                </a:solidFill>
                <a:latin typeface="Times New Roman" panose="02020603050405020304" pitchFamily="18" charset="0"/>
                <a:ea typeface="DM Sans"/>
                <a:cs typeface="Times New Roman" panose="02020603050405020304" pitchFamily="18" charset="0"/>
                <a:sym typeface="DM Sans"/>
              </a:rPr>
              <a:t>ə</a:t>
            </a:r>
            <a:r>
              <a:rPr lang="ru-RU" sz="2800" spc="180" dirty="0">
                <a:solidFill>
                  <a:srgbClr val="002060"/>
                </a:solidFill>
                <a:latin typeface="Times New Roman" panose="02020603050405020304" pitchFamily="18" charset="0"/>
                <a:ea typeface="DM Sans"/>
                <a:cs typeface="Times New Roman" panose="02020603050405020304" pitchFamily="18" charset="0"/>
                <a:sym typeface="DM Sans"/>
              </a:rPr>
              <a:t>не ішкі аспектілерін тұтас етіп байланыстыратындықтан геосаяси талдау, сыртқы саяси ж</a:t>
            </a:r>
            <a:r>
              <a:rPr lang="en-US" sz="2800" spc="180" dirty="0">
                <a:solidFill>
                  <a:srgbClr val="002060"/>
                </a:solidFill>
                <a:latin typeface="Times New Roman" panose="02020603050405020304" pitchFamily="18" charset="0"/>
                <a:ea typeface="DM Sans"/>
                <a:cs typeface="Times New Roman" panose="02020603050405020304" pitchFamily="18" charset="0"/>
                <a:sym typeface="DM Sans"/>
              </a:rPr>
              <a:t>ə</a:t>
            </a:r>
            <a:r>
              <a:rPr lang="ru-RU" sz="2800" spc="180" dirty="0">
                <a:solidFill>
                  <a:srgbClr val="002060"/>
                </a:solidFill>
                <a:latin typeface="Times New Roman" panose="02020603050405020304" pitchFamily="18" charset="0"/>
                <a:ea typeface="DM Sans"/>
                <a:cs typeface="Times New Roman" panose="02020603050405020304" pitchFamily="18" charset="0"/>
                <a:sym typeface="DM Sans"/>
              </a:rPr>
              <a:t>не ұлттық проблемаларды түйсінудегі белгілі бір біржақтылықты жоюға мүмкіндік береді.</a:t>
            </a:r>
            <a:endParaRPr lang="en-US" sz="2800" spc="180" dirty="0">
              <a:solidFill>
                <a:srgbClr val="002060"/>
              </a:solidFill>
              <a:latin typeface="Times New Roman" panose="02020603050405020304" pitchFamily="18" charset="0"/>
              <a:ea typeface="DM Sans"/>
              <a:cs typeface="Times New Roman" panose="02020603050405020304" pitchFamily="18" charset="0"/>
              <a:sym typeface="DM Sans"/>
            </a:endParaRPr>
          </a:p>
        </p:txBody>
      </p:sp>
      <p:sp>
        <p:nvSpPr>
          <p:cNvPr id="27" name="TextBox 27"/>
          <p:cNvSpPr txBox="1"/>
          <p:nvPr/>
        </p:nvSpPr>
        <p:spPr>
          <a:xfrm>
            <a:off x="9144001" y="6142209"/>
            <a:ext cx="3204527" cy="320601"/>
          </a:xfrm>
          <a:prstGeom prst="rect">
            <a:avLst/>
          </a:prstGeom>
        </p:spPr>
        <p:txBody>
          <a:bodyPr lIns="0" tIns="0" rIns="0" bIns="0" rtlCol="0" anchor="t">
            <a:spAutoFit/>
          </a:bodyPr>
          <a:lstStyle/>
          <a:p>
            <a:pPr algn="ctr">
              <a:lnSpc>
                <a:spcPts val="2546"/>
              </a:lnSpc>
            </a:pPr>
            <a:r>
              <a:rPr lang="en-US" spc="180" dirty="0">
                <a:solidFill>
                  <a:srgbClr val="002060"/>
                </a:solidFill>
                <a:latin typeface="Times New Roman" panose="02020603050405020304" pitchFamily="18" charset="0"/>
                <a:ea typeface="DM Sans"/>
                <a:cs typeface="Times New Roman" panose="02020603050405020304" pitchFamily="18" charset="0"/>
                <a:sym typeface="DM Sans"/>
              </a:rPr>
              <a:t>.</a:t>
            </a:r>
          </a:p>
        </p:txBody>
      </p:sp>
      <p:sp>
        <p:nvSpPr>
          <p:cNvPr id="29" name="Freeform 29"/>
          <p:cNvSpPr/>
          <p:nvPr/>
        </p:nvSpPr>
        <p:spPr>
          <a:xfrm rot="-10799999">
            <a:off x="-2729620" y="-7074240"/>
            <a:ext cx="6673043" cy="9316640"/>
          </a:xfrm>
          <a:custGeom>
            <a:avLst/>
            <a:gdLst/>
            <a:ahLst/>
            <a:cxnLst/>
            <a:rect l="l" t="t" r="r" b="b"/>
            <a:pathLst>
              <a:path w="6673043" h="9316639">
                <a:moveTo>
                  <a:pt x="0" y="0"/>
                </a:moveTo>
                <a:lnTo>
                  <a:pt x="6673042" y="0"/>
                </a:lnTo>
                <a:lnTo>
                  <a:pt x="6673042" y="9316640"/>
                </a:lnTo>
                <a:lnTo>
                  <a:pt x="0" y="9316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dirty="0"/>
          </a:p>
        </p:txBody>
      </p:sp>
      <p:sp>
        <p:nvSpPr>
          <p:cNvPr id="30" name="TextBox 30"/>
          <p:cNvSpPr txBox="1"/>
          <p:nvPr/>
        </p:nvSpPr>
        <p:spPr>
          <a:xfrm>
            <a:off x="1154726" y="175910"/>
            <a:ext cx="15457634" cy="1477328"/>
          </a:xfrm>
          <a:prstGeom prst="rect">
            <a:avLst/>
          </a:prstGeom>
        </p:spPr>
        <p:txBody>
          <a:bodyPr lIns="0" tIns="0" rIns="0" bIns="0" rtlCol="0" anchor="t">
            <a:spAutoFit/>
          </a:bodyPr>
          <a:lstStyle/>
          <a:p>
            <a:pPr algn="ctr"/>
            <a:r>
              <a:rPr lang="ru-RU" sz="3200" dirty="0">
                <a:solidFill>
                  <a:srgbClr val="002060"/>
                </a:solidFill>
                <a:latin typeface="Times New Roman" panose="02020603050405020304" pitchFamily="18" charset="0"/>
                <a:cs typeface="Times New Roman" panose="02020603050405020304" pitchFamily="18" charset="0"/>
              </a:rPr>
              <a:t>Геосаясат ғылымдарының классигі Х. Маккиндердің бұл идеясы жалпы </a:t>
            </a:r>
            <a:r>
              <a:rPr lang="ru-RU" sz="3200" dirty="0" err="1">
                <a:solidFill>
                  <a:srgbClr val="002060"/>
                </a:solidFill>
                <a:latin typeface="Times New Roman" panose="02020603050405020304" pitchFamily="18" charset="0"/>
                <a:cs typeface="Times New Roman" panose="02020603050405020304" pitchFamily="18" charset="0"/>
              </a:rPr>
              <a:t>геосаясаттың</a:t>
            </a:r>
            <a:r>
              <a:rPr lang="ru-RU" sz="3200" dirty="0">
                <a:solidFill>
                  <a:srgbClr val="002060"/>
                </a:solidFill>
                <a:latin typeface="Times New Roman" panose="02020603050405020304" pitchFamily="18" charset="0"/>
                <a:cs typeface="Times New Roman" panose="02020603050405020304" pitchFamily="18" charset="0"/>
              </a:rPr>
              <a:t> бірден – бір постулаты болып отыр. Геосаясат теорияларының ортақ қағидаттарын қарастыра отырып, геосаяси талдаудың методологиялық маңызына көңіл аудару қажет.</a:t>
            </a:r>
            <a:endParaRPr lang="en-US" sz="5400" b="1" spc="383" dirty="0">
              <a:solidFill>
                <a:srgbClr val="002060"/>
              </a:solidFill>
              <a:latin typeface="Times New Roman" panose="02020603050405020304" pitchFamily="18" charset="0"/>
              <a:ea typeface="Oswald Bold"/>
              <a:cs typeface="Times New Roman" panose="02020603050405020304" pitchFamily="18" charset="0"/>
              <a:sym typeface="Oswald Bold"/>
            </a:endParaRPr>
          </a:p>
        </p:txBody>
      </p:sp>
      <p:sp>
        <p:nvSpPr>
          <p:cNvPr id="32" name="Прямоугольник 31"/>
          <p:cNvSpPr/>
          <p:nvPr/>
        </p:nvSpPr>
        <p:spPr>
          <a:xfrm>
            <a:off x="12115800" y="5992200"/>
            <a:ext cx="5867399" cy="3108543"/>
          </a:xfrm>
          <a:prstGeom prst="rect">
            <a:avLst/>
          </a:prstGeom>
        </p:spPr>
        <p:txBody>
          <a:bodyPr wrap="square">
            <a:spAutoFit/>
          </a:bodyPr>
          <a:lstStyle/>
          <a:p>
            <a:pPr algn="ctr"/>
            <a:r>
              <a:rPr lang="ru-RU" sz="2800" dirty="0">
                <a:solidFill>
                  <a:srgbClr val="002060"/>
                </a:solidFill>
                <a:latin typeface="Times New Roman" panose="02020603050405020304" pitchFamily="18" charset="0"/>
                <a:cs typeface="Times New Roman" panose="02020603050405020304" pitchFamily="18" charset="0"/>
              </a:rPr>
              <a:t>Геосаясат аймақтардағы шиеленістер </a:t>
            </a:r>
            <a:r>
              <a:rPr lang="en-US" sz="2800" dirty="0">
                <a:solidFill>
                  <a:srgbClr val="002060"/>
                </a:solidFill>
                <a:latin typeface="Times New Roman" panose="02020603050405020304" pitchFamily="18" charset="0"/>
                <a:cs typeface="Times New Roman" panose="02020603050405020304" pitchFamily="18" charset="0"/>
              </a:rPr>
              <a:t>ə</a:t>
            </a:r>
            <a:r>
              <a:rPr lang="ru-RU" sz="2800" dirty="0">
                <a:solidFill>
                  <a:srgbClr val="002060"/>
                </a:solidFill>
                <a:latin typeface="Times New Roman" panose="02020603050405020304" pitchFamily="18" charset="0"/>
                <a:cs typeface="Times New Roman" panose="02020603050405020304" pitchFamily="18" charset="0"/>
              </a:rPr>
              <a:t>леуетін зерттеуге бағыт – бағдар береді, өйткені ол </a:t>
            </a:r>
            <a:r>
              <a:rPr lang="ru-RU" sz="2800" dirty="0" err="1">
                <a:solidFill>
                  <a:srgbClr val="002060"/>
                </a:solidFill>
                <a:latin typeface="Times New Roman" panose="02020603050405020304" pitchFamily="18" charset="0"/>
                <a:cs typeface="Times New Roman" panose="02020603050405020304" pitchFamily="18" charset="0"/>
              </a:rPr>
              <a:t>жер</a:t>
            </a:r>
            <a:r>
              <a:rPr lang="ru-RU" sz="2800" dirty="0">
                <a:solidFill>
                  <a:srgbClr val="002060"/>
                </a:solidFill>
                <a:latin typeface="Times New Roman" panose="02020603050405020304" pitchFamily="18" charset="0"/>
                <a:cs typeface="Times New Roman" panose="02020603050405020304" pitchFamily="18" charset="0"/>
              </a:rPr>
              <a:t> үстін игерудегі қарама – қарсы типтер мен амалдардың арасындағы қарама – қайшылықтарға көңілді баса аудартады. </a:t>
            </a:r>
          </a:p>
        </p:txBody>
      </p:sp>
    </p:spTree>
    <p:extLst>
      <p:ext uri="{BB962C8B-B14F-4D97-AF65-F5344CB8AC3E}">
        <p14:creationId xmlns:p14="http://schemas.microsoft.com/office/powerpoint/2010/main" val="297807706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2814</TotalTime>
  <Words>1114</Words>
  <Application>Microsoft Office PowerPoint</Application>
  <PresentationFormat>Произвольный</PresentationFormat>
  <Paragraphs>42</Paragraphs>
  <Slides>11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Добавить заголовок</dc:title>
  <dc:creator>zhumabekova_aimira04</dc:creator>
  <cp:keywords>DAGROHrj67w,BAFNm7wT1Pk</cp:keywords>
  <cp:lastModifiedBy>Нурбол Усенов</cp:lastModifiedBy>
  <cp:revision>38</cp:revision>
  <dcterms:created xsi:type="dcterms:W3CDTF">2024-10-28T19:17:22Z</dcterms:created>
  <dcterms:modified xsi:type="dcterms:W3CDTF">2024-11-02T09:38:10Z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2024-09-20T00:00:00Z</vt:filetime>
  </property>
  <property fmtid="{D5CDD505-2E9C-101B-9397-08002B2CF9AE}" pid="3" name="Creator">
    <vt:lpwstr>Canva</vt:lpwstr>
  </property>
  <property fmtid="{D5CDD505-2E9C-101B-9397-08002B2CF9AE}" pid="4" name="LastSaved">
    <vt:filetime>2024-10-28T00:00:00Z</vt:filetime>
  </property>
  <property fmtid="{D5CDD505-2E9C-101B-9397-08002B2CF9AE}" pid="5" name="Producer">
    <vt:lpwstr>Canva</vt:lpwstr>
  </property>
</Properties>
</file>